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9" r:id="rId5"/>
    <p:sldId id="260" r:id="rId6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84A2897-29E4-4A81-AED1-2D8CD21C248C}">
  <a:tblStyle styleId="{C84A2897-29E4-4A81-AED1-2D8CD21C248C}" styleName="Medium Style 2 - Accent 5">
    <a:wholeTbl>
      <a:tcTxStyle>
        <a:fontRef idx="minor"/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  <a:fill>
          <a:solidFill>
            <a:schemeClr val="accent5">
              <a:tint val="40000"/>
            </a:schemeClr>
          </a:solidFill>
        </a:fill>
      </a:tcStyle>
    </a:band2V>
    <a:lastCol>
      <a:tcTxStyle b="on">
        <a:fontRef idx="minor"/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/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/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/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4" autoAdjust="0"/>
    <p:restoredTop sz="94660"/>
  </p:normalViewPr>
  <p:slideViewPr>
    <p:cSldViewPr>
      <p:cViewPr varScale="1">
        <p:scale>
          <a:sx n="86" d="100"/>
          <a:sy n="86" d="100"/>
        </p:scale>
        <p:origin x="331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b="1">
                <a:solidFill>
                  <a:schemeClr val="tx1"/>
                </a:solidFill>
              </a:defRPr>
            </a:pPr>
            <a:r>
              <a:rPr lang="ru-RU" b="1">
                <a:solidFill>
                  <a:schemeClr val="tx1"/>
                </a:solidFill>
              </a:rPr>
              <a:t>Количество обращений</a:t>
            </a:r>
          </a:p>
        </c:rich>
      </c:tx>
      <c:layout>
        <c:manualLayout>
          <c:xMode val="edge"/>
          <c:yMode val="edge"/>
          <c:x val="0.34818146939842665"/>
          <c:y val="4.4770175438596495E-2"/>
        </c:manualLayout>
      </c:layout>
      <c:overlay val="0"/>
      <c:spPr>
        <a:prstGeom prst="rect">
          <a:avLst/>
        </a:prstGeom>
        <a:noFill/>
        <a:ln>
          <a:noFill/>
        </a:ln>
      </c:spPr>
    </c:title>
    <c:autoTitleDeleted val="0"/>
    <c:view3D>
      <c:rotX val="15"/>
      <c:rotY val="20"/>
      <c:rAngAx val="1"/>
    </c:view3D>
    <c:floor>
      <c:thickness val="0"/>
      <c:spPr>
        <a:prstGeom prst="rect">
          <a:avLst/>
        </a:prstGeom>
        <a:noFill/>
        <a:ln>
          <a:noFill/>
        </a:ln>
      </c:spPr>
    </c:floor>
    <c:sideWall>
      <c:thickness val="0"/>
      <c:spPr>
        <a:prstGeom prst="rect">
          <a:avLst/>
        </a:prstGeom>
        <a:noFill/>
        <a:ln>
          <a:noFill/>
        </a:ln>
      </c:spPr>
    </c:sideWall>
    <c:backWall>
      <c:thickness val="0"/>
      <c:spPr>
        <a:prstGeom prst="rect">
          <a:avLst/>
        </a:prstGeom>
        <a:noFill/>
        <a:ln>
          <a:noFill/>
        </a:ln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</c:v>
                </c:pt>
              </c:strCache>
            </c:strRef>
          </c:tx>
          <c:spPr>
            <a:prstGeom prst="rect">
              <a:avLst/>
            </a:prstGeom>
            <a:solidFill>
              <a:srgbClr val="92D050">
                <a:alpha val="80000"/>
              </a:srgbClr>
            </a:solidFill>
            <a:ln w="6349">
              <a:solidFill>
                <a:schemeClr val="accent6">
                  <a:lumMod val="74901"/>
                </a:schemeClr>
              </a:solidFill>
              <a:prstDash val="solid"/>
            </a:ln>
          </c:spPr>
          <c:invertIfNegative val="0"/>
          <c:dLbls>
            <c:spPr>
              <a:noFill/>
              <a:ln>
                <a:noFill/>
              </a:ln>
            </c:spPr>
            <c:txPr>
              <a:bodyPr/>
              <a:lstStyle/>
              <a:p>
                <a:pPr>
                  <a:defRPr sz="900" b="1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Sheet1!$A$2:$A$5</c:f>
              <c:strCache>
                <c:ptCount val="3"/>
                <c:pt idx="0">
                  <c:v>март 2026 г.</c:v>
                </c:pt>
                <c:pt idx="1">
                  <c:v>арель 2026 г.</c:v>
                </c:pt>
                <c:pt idx="2">
                  <c:v>май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17</c:v>
                </c:pt>
                <c:pt idx="1">
                  <c:v>4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46-4228-95BA-4DF612D6DF1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val</c:v>
                </c:pt>
              </c:strCache>
            </c:strRef>
          </c:tx>
          <c:spPr>
            <a:prstGeom prst="rect">
              <a:avLst/>
            </a:prstGeom>
            <a:solidFill>
              <a:schemeClr val="accent2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</c:spPr>
            <c:txPr>
              <a:bodyPr/>
              <a:lstStyle/>
              <a:p>
                <a:pPr>
                  <a:defRPr sz="9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Sheet1!$A$2:$A$5</c:f>
              <c:strCache>
                <c:ptCount val="3"/>
                <c:pt idx="0">
                  <c:v>март 2026 г.</c:v>
                </c:pt>
                <c:pt idx="1">
                  <c:v>арель 2026 г.</c:v>
                </c:pt>
                <c:pt idx="2">
                  <c:v>май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1-9B46-4228-95BA-4DF612D6DF1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val</c:v>
                </c:pt>
              </c:strCache>
            </c:strRef>
          </c:tx>
          <c:spPr>
            <a:prstGeom prst="rect">
              <a:avLst/>
            </a:prstGeom>
            <a:solidFill>
              <a:schemeClr val="accent3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</c:spPr>
            <c:txPr>
              <a:bodyPr/>
              <a:lstStyle/>
              <a:p>
                <a:pPr>
                  <a:defRPr sz="9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Sheet1!$A$2:$A$5</c:f>
              <c:strCache>
                <c:ptCount val="3"/>
                <c:pt idx="0">
                  <c:v>март 2026 г.</c:v>
                </c:pt>
                <c:pt idx="1">
                  <c:v>арель 2026 г.</c:v>
                </c:pt>
                <c:pt idx="2">
                  <c:v>май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2-9B46-4228-95BA-4DF612D6DF1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eparator> </c:separator>
        </c:dLbls>
        <c:gapWidth val="219"/>
        <c:shape val="box"/>
        <c:axId val="1866169481"/>
        <c:axId val="1866169482"/>
        <c:axId val="0"/>
      </c:bar3DChart>
      <c:catAx>
        <c:axId val="186616948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</a:ln>
        </c:spPr>
        <c:txPr>
          <a:bodyPr/>
          <a:lstStyle/>
          <a:p>
            <a:pPr>
              <a:defRPr sz="900" b="1">
                <a:solidFill>
                  <a:srgbClr val="C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66169482"/>
        <c:crosses val="autoZero"/>
        <c:auto val="1"/>
        <c:lblAlgn val="ctr"/>
        <c:lblOffset val="100"/>
        <c:tickMarkSkip val="1"/>
        <c:noMultiLvlLbl val="0"/>
      </c:catAx>
      <c:valAx>
        <c:axId val="1866169482"/>
        <c:scaling>
          <c:orientation val="minMax"/>
        </c:scaling>
        <c:delete val="0"/>
        <c:axPos val="l"/>
        <c:majorGridlines>
          <c:spPr>
            <a:prstGeom prst="rect">
              <a:avLst/>
            </a:prstGeom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</c:spPr>
        </c:majorGridlines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>
            <a:noFill/>
          </a:ln>
        </c:spPr>
        <c:txPr>
          <a:bodyPr/>
          <a:lstStyle/>
          <a:p>
            <a:pPr>
              <a:defRPr sz="9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66169481"/>
        <c:crosses val="autoZero"/>
        <c:crossBetween val="between"/>
      </c:valAx>
      <c:spPr>
        <a:prstGeom prst="rect">
          <a:avLst/>
        </a:prstGeom>
        <a:noFill/>
        <a:ln w="12699">
          <a:solidFill>
            <a:schemeClr val="accent1">
              <a:lumMod val="50196"/>
            </a:schemeClr>
          </a:solidFill>
          <a:prstDash val="sysDot"/>
        </a:ln>
      </c:spPr>
    </c:plotArea>
    <c:plotVisOnly val="1"/>
    <c:dispBlanksAs val="gap"/>
    <c:showDLblsOverMax val="0"/>
  </c:chart>
  <c:spPr>
    <a:xfrm>
      <a:off x="410549" y="1063470"/>
      <a:ext cx="6410324" cy="2714625"/>
    </a:xfrm>
    <a:prstGeom prst="rect">
      <a:avLst/>
    </a:prstGeom>
    <a:solidFill>
      <a:srgbClr val="68AED4">
        <a:alpha val="7999"/>
      </a:srgbClr>
    </a:solidFill>
    <a:ln w="9525" cap="flat" cmpd="sng" algn="ctr">
      <a:solidFill>
        <a:srgbClr val="002060"/>
      </a:solidFill>
      <a:prstDash val="sysDash"/>
      <a:round/>
    </a:ln>
  </c:spPr>
  <c:txPr>
    <a:bodyPr/>
    <a:lstStyle/>
    <a:p>
      <a:pPr>
        <a:defRPr sz="1000">
          <a:solidFill>
            <a:schemeClr val="tx1"/>
          </a:solidFill>
          <a:latin typeface="+mn-lt"/>
          <a:ea typeface="+mn-ea"/>
          <a:cs typeface="+mn-cs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b="1">
                <a:solidFill>
                  <a:schemeClr val="tx1"/>
                </a:solidFill>
              </a:defRPr>
            </a:pPr>
            <a:r>
              <a:rPr lang="ru-RU" b="1">
                <a:solidFill>
                  <a:schemeClr val="tx1"/>
                </a:solidFill>
              </a:rPr>
              <a:t>Типы писем </a:t>
            </a:r>
          </a:p>
        </c:rich>
      </c:tx>
      <c:overlay val="0"/>
      <c:spPr>
        <a:prstGeom prst="rect">
          <a:avLst/>
        </a:prstGeom>
        <a:noFill/>
        <a:ln>
          <a:noFill/>
        </a:ln>
      </c:spPr>
    </c:title>
    <c:autoTitleDeleted val="0"/>
    <c:view3D>
      <c:rotX val="15"/>
      <c:rotY val="20"/>
      <c:rAngAx val="1"/>
    </c:view3D>
    <c:floor>
      <c:thickness val="0"/>
      <c:spPr>
        <a:prstGeom prst="rect">
          <a:avLst/>
        </a:prstGeom>
        <a:noFill/>
        <a:ln>
          <a:noFill/>
        </a:ln>
      </c:spPr>
    </c:floor>
    <c:sideWall>
      <c:thickness val="0"/>
      <c:spPr>
        <a:prstGeom prst="rect">
          <a:avLst/>
        </a:prstGeom>
        <a:noFill/>
        <a:ln>
          <a:noFill/>
        </a:ln>
      </c:spPr>
    </c:sideWall>
    <c:backWall>
      <c:thickness val="0"/>
      <c:spPr>
        <a:prstGeom prst="rect">
          <a:avLst/>
        </a:prstGeom>
        <a:noFill/>
        <a:ln>
          <a:noFill/>
        </a:ln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</c:v>
                </c:pt>
              </c:strCache>
            </c:strRef>
          </c:tx>
          <c:spPr>
            <a:prstGeom prst="rect">
              <a:avLst/>
            </a:prstGeom>
            <a:solidFill>
              <a:srgbClr val="FFC000">
                <a:alpha val="48000"/>
              </a:srgbClr>
            </a:solidFill>
            <a:ln w="6349">
              <a:solidFill>
                <a:schemeClr val="accent4">
                  <a:lumMod val="74901"/>
                </a:schemeClr>
              </a:solidFill>
              <a:prstDash val="solid"/>
            </a:ln>
          </c:spPr>
          <c:invertIfNegative val="0"/>
          <c:dLbls>
            <c:spPr>
              <a:noFill/>
              <a:ln>
                <a:noFill/>
              </a:ln>
            </c:spPr>
            <c:txPr>
              <a:bodyPr/>
              <a:lstStyle/>
              <a:p>
                <a:pPr>
                  <a:defRPr sz="900" b="1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Sheet1!$A$2:$A$7</c:f>
              <c:strCache>
                <c:ptCount val="3"/>
                <c:pt idx="0">
                  <c:v>предложения</c:v>
                </c:pt>
                <c:pt idx="1">
                  <c:v>заявления</c:v>
                </c:pt>
                <c:pt idx="2">
                  <c:v>жалобы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61-4225-A354-29CCD82F037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val</c:v>
                </c:pt>
              </c:strCache>
            </c:strRef>
          </c:tx>
          <c:spPr>
            <a:prstGeom prst="rect">
              <a:avLst/>
            </a:prstGeom>
            <a:solidFill>
              <a:schemeClr val="accent2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</c:spPr>
            <c:txPr>
              <a:bodyPr/>
              <a:lstStyle/>
              <a:p>
                <a:pPr>
                  <a:defRPr sz="9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Sheet1!$A$2:$A$7</c:f>
              <c:strCache>
                <c:ptCount val="3"/>
                <c:pt idx="0">
                  <c:v>предложения</c:v>
                </c:pt>
                <c:pt idx="1">
                  <c:v>заявления</c:v>
                </c:pt>
                <c:pt idx="2">
                  <c:v>жалобы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1-4F61-4225-A354-29CCD82F037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val</c:v>
                </c:pt>
              </c:strCache>
            </c:strRef>
          </c:tx>
          <c:spPr>
            <a:prstGeom prst="rect">
              <a:avLst/>
            </a:prstGeom>
            <a:solidFill>
              <a:schemeClr val="accent3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</c:spPr>
            <c:txPr>
              <a:bodyPr/>
              <a:lstStyle/>
              <a:p>
                <a:pPr>
                  <a:defRPr sz="9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Sheet1!$A$2:$A$7</c:f>
              <c:strCache>
                <c:ptCount val="3"/>
                <c:pt idx="0">
                  <c:v>предложения</c:v>
                </c:pt>
                <c:pt idx="1">
                  <c:v>заявления</c:v>
                </c:pt>
                <c:pt idx="2">
                  <c:v>жалобы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2-4F61-4225-A354-29CCD82F037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eparator> </c:separator>
        </c:dLbls>
        <c:gapWidth val="150"/>
        <c:shape val="box"/>
        <c:axId val="1866169499"/>
        <c:axId val="1866169500"/>
        <c:axId val="0"/>
      </c:bar3DChart>
      <c:catAx>
        <c:axId val="186616949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 w="9525" cap="flat" cmpd="sng" algn="ctr">
            <a:solidFill>
              <a:srgbClr val="002060"/>
            </a:solidFill>
            <a:prstDash val="sysDot"/>
            <a:round/>
          </a:ln>
        </c:spPr>
        <c:txPr>
          <a:bodyPr/>
          <a:lstStyle/>
          <a:p>
            <a:pPr>
              <a:defRPr sz="1000" b="1">
                <a:solidFill>
                  <a:srgbClr val="C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66169500"/>
        <c:crosses val="autoZero"/>
        <c:auto val="1"/>
        <c:lblAlgn val="ctr"/>
        <c:lblOffset val="100"/>
        <c:tickMarkSkip val="1"/>
        <c:noMultiLvlLbl val="0"/>
      </c:catAx>
      <c:valAx>
        <c:axId val="1866169500"/>
        <c:scaling>
          <c:orientation val="minMax"/>
        </c:scaling>
        <c:delete val="0"/>
        <c:axPos val="b"/>
        <c:majorGridlines>
          <c:spPr>
            <a:prstGeom prst="rect">
              <a:avLst/>
            </a:prstGeom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</c:spPr>
        </c:majorGridlines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>
            <a:noFill/>
          </a:ln>
        </c:spPr>
        <c:txPr>
          <a:bodyPr/>
          <a:lstStyle/>
          <a:p>
            <a:pPr>
              <a:defRPr sz="9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66169499"/>
        <c:crosses val="autoZero"/>
        <c:crossBetween val="between"/>
      </c:valAx>
      <c:spPr>
        <a:prstGeom prst="rect">
          <a:avLst/>
        </a:prstGeom>
        <a:noFill/>
        <a:ln w="12699">
          <a:solidFill>
            <a:srgbClr val="002060"/>
          </a:solidFill>
          <a:prstDash val="sysDot"/>
        </a:ln>
      </c:spPr>
    </c:plotArea>
    <c:plotVisOnly val="1"/>
    <c:dispBlanksAs val="gap"/>
    <c:showDLblsOverMax val="0"/>
  </c:chart>
  <c:spPr>
    <a:xfrm>
      <a:off x="7116149" y="1259246"/>
      <a:ext cx="4543425" cy="2323073"/>
    </a:xfrm>
    <a:prstGeom prst="rect">
      <a:avLst/>
    </a:prstGeom>
    <a:solidFill>
      <a:srgbClr val="68AED4">
        <a:alpha val="5000"/>
      </a:srgbClr>
    </a:solidFill>
    <a:ln w="9525" cap="flat" cmpd="sng" algn="ctr">
      <a:solidFill>
        <a:srgbClr val="002060"/>
      </a:solidFill>
      <a:prstDash val="sysDash"/>
      <a:round/>
    </a:ln>
  </c:spPr>
  <c:txPr>
    <a:bodyPr/>
    <a:lstStyle/>
    <a:p>
      <a:pPr>
        <a:defRPr sz="1000">
          <a:solidFill>
            <a:schemeClr val="tx1"/>
          </a:solidFill>
          <a:latin typeface="+mn-lt"/>
          <a:ea typeface="+mn-ea"/>
          <a:cs typeface="+mn-cs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solidFill>
                  <a:schemeClr val="tx1"/>
                </a:solidFill>
              </a:defRPr>
            </a:pPr>
            <a:r>
              <a:rPr lang="ru-RU">
                <a:solidFill>
                  <a:schemeClr val="tx1"/>
                </a:solidFill>
              </a:rPr>
              <a:t>Распределение по форме обращения</a:t>
            </a:r>
          </a:p>
        </c:rich>
      </c:tx>
      <c:overlay val="0"/>
      <c:spPr>
        <a:prstGeom prst="rect">
          <a:avLst/>
        </a:prstGeom>
        <a:noFill/>
        <a:ln>
          <a:noFill/>
        </a:ln>
      </c:spPr>
    </c:title>
    <c:autoTitleDeleted val="0"/>
    <c:view3D>
      <c:rotX val="50"/>
      <c:rotY val="0"/>
      <c:depthPercent val="100"/>
      <c:rAngAx val="0"/>
    </c:view3D>
    <c:floor>
      <c:thickness val="0"/>
      <c:spPr>
        <a:prstGeom prst="rect">
          <a:avLst/>
        </a:prstGeom>
        <a:noFill/>
        <a:ln>
          <a:noFill/>
        </a:ln>
      </c:spPr>
    </c:floor>
    <c:sideWall>
      <c:thickness val="0"/>
      <c:spPr>
        <a:prstGeom prst="rect">
          <a:avLst/>
        </a:prstGeom>
        <a:noFill/>
        <a:ln>
          <a:noFill/>
        </a:ln>
      </c:spPr>
    </c:sideWall>
    <c:backWall>
      <c:thickness val="0"/>
      <c:spPr>
        <a:prstGeom prst="rect">
          <a:avLst/>
        </a:prstGeom>
        <a:noFill/>
        <a:ln>
          <a:noFill/>
        </a:ln>
      </c:spPr>
    </c:backWall>
    <c:plotArea>
      <c:layout>
        <c:manualLayout>
          <c:layoutTarget val="inner"/>
          <c:xMode val="edge"/>
          <c:yMode val="edge"/>
          <c:x val="0.12368"/>
          <c:y val="0.21684"/>
          <c:w val="0.34595999999999999"/>
          <c:h val="0.65600999999999998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val</c:v>
                </c:pt>
              </c:strCache>
            </c:strRef>
          </c:tx>
          <c:spPr>
            <a:prstGeom prst="rect">
              <a:avLst/>
            </a:prstGeom>
            <a:ln w="12699">
              <a:solidFill>
                <a:srgbClr val="002060"/>
              </a:solidFill>
              <a:prstDash val="sysDot"/>
            </a:ln>
          </c:spPr>
          <c:dPt>
            <c:idx val="0"/>
            <c:bubble3D val="0"/>
            <c:spPr>
              <a:prstGeom prst="rect">
                <a:avLst/>
              </a:prstGeom>
              <a:solidFill>
                <a:schemeClr val="accent1"/>
              </a:solidFill>
              <a:ln w="12699">
                <a:solidFill>
                  <a:srgbClr val="002060"/>
                </a:solidFill>
                <a:prstDash val="sysDot"/>
              </a:ln>
            </c:spPr>
            <c:extLst>
              <c:ext xmlns:c16="http://schemas.microsoft.com/office/drawing/2014/chart" uri="{C3380CC4-5D6E-409C-BE32-E72D297353CC}">
                <c16:uniqueId val="{00000001-AE0A-4F89-8E0B-2EEB57A12926}"/>
              </c:ext>
            </c:extLst>
          </c:dPt>
          <c:dPt>
            <c:idx val="1"/>
            <c:bubble3D val="0"/>
            <c:spPr>
              <a:prstGeom prst="rect">
                <a:avLst/>
              </a:prstGeom>
              <a:solidFill>
                <a:schemeClr val="accent2"/>
              </a:solidFill>
              <a:ln w="12699">
                <a:solidFill>
                  <a:srgbClr val="002060"/>
                </a:solidFill>
                <a:prstDash val="sysDot"/>
              </a:ln>
            </c:spPr>
            <c:extLst>
              <c:ext xmlns:c16="http://schemas.microsoft.com/office/drawing/2014/chart" uri="{C3380CC4-5D6E-409C-BE32-E72D297353CC}">
                <c16:uniqueId val="{00000003-AE0A-4F89-8E0B-2EEB57A12926}"/>
              </c:ext>
            </c:extLst>
          </c:dPt>
          <c:dPt>
            <c:idx val="2"/>
            <c:bubble3D val="0"/>
            <c:spPr>
              <a:prstGeom prst="rect">
                <a:avLst/>
              </a:prstGeom>
              <a:solidFill>
                <a:schemeClr val="accent3"/>
              </a:solidFill>
              <a:ln w="12699">
                <a:solidFill>
                  <a:srgbClr val="002060"/>
                </a:solidFill>
                <a:prstDash val="sysDot"/>
              </a:ln>
            </c:spPr>
            <c:extLst>
              <c:ext xmlns:c16="http://schemas.microsoft.com/office/drawing/2014/chart" uri="{C3380CC4-5D6E-409C-BE32-E72D297353CC}">
                <c16:uniqueId val="{00000005-AE0A-4F89-8E0B-2EEB57A12926}"/>
              </c:ext>
            </c:extLst>
          </c:dPt>
          <c:dPt>
            <c:idx val="3"/>
            <c:bubble3D val="0"/>
            <c:spPr>
              <a:prstGeom prst="rect">
                <a:avLst/>
              </a:prstGeom>
              <a:solidFill>
                <a:schemeClr val="accent4"/>
              </a:solidFill>
              <a:ln w="12699">
                <a:solidFill>
                  <a:srgbClr val="002060"/>
                </a:solidFill>
                <a:prstDash val="sysDot"/>
              </a:ln>
            </c:spPr>
            <c:extLst>
              <c:ext xmlns:c16="http://schemas.microsoft.com/office/drawing/2014/chart" uri="{C3380CC4-5D6E-409C-BE32-E72D297353CC}">
                <c16:uniqueId val="{00000007-AE0A-4F89-8E0B-2EEB57A12926}"/>
              </c:ext>
            </c:extLst>
          </c:dPt>
          <c:dPt>
            <c:idx val="4"/>
            <c:bubble3D val="0"/>
            <c:spPr>
              <a:prstGeom prst="rect">
                <a:avLst/>
              </a:prstGeom>
              <a:solidFill>
                <a:schemeClr val="accent5"/>
              </a:solidFill>
              <a:ln w="12699">
                <a:solidFill>
                  <a:srgbClr val="002060"/>
                </a:solidFill>
                <a:prstDash val="sysDot"/>
              </a:ln>
            </c:spPr>
            <c:extLst>
              <c:ext xmlns:c16="http://schemas.microsoft.com/office/drawing/2014/chart" uri="{C3380CC4-5D6E-409C-BE32-E72D297353CC}">
                <c16:uniqueId val="{00000009-AE0A-4F89-8E0B-2EEB57A12926}"/>
              </c:ext>
            </c:extLst>
          </c:dPt>
          <c:dPt>
            <c:idx val="5"/>
            <c:bubble3D val="0"/>
            <c:spPr>
              <a:prstGeom prst="rect">
                <a:avLst/>
              </a:prstGeom>
              <a:solidFill>
                <a:schemeClr val="accent6"/>
              </a:solidFill>
              <a:ln w="12699">
                <a:solidFill>
                  <a:srgbClr val="002060"/>
                </a:solidFill>
                <a:prstDash val="sysDot"/>
              </a:ln>
            </c:spPr>
            <c:extLst>
              <c:ext xmlns:c16="http://schemas.microsoft.com/office/drawing/2014/chart" uri="{C3380CC4-5D6E-409C-BE32-E72D297353CC}">
                <c16:uniqueId val="{0000000B-AE0A-4F89-8E0B-2EEB57A12926}"/>
              </c:ext>
            </c:extLst>
          </c:dPt>
          <c:dLbls>
            <c:dLbl>
              <c:idx val="0"/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1-AE0A-4F89-8E0B-2EEB57A12926}"/>
                </c:ext>
              </c:extLst>
            </c:dLbl>
            <c:dLbl>
              <c:idx val="1"/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3-AE0A-4F89-8E0B-2EEB57A12926}"/>
                </c:ext>
              </c:extLst>
            </c:dLbl>
            <c:dLbl>
              <c:idx val="2"/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5-AE0A-4F89-8E0B-2EEB57A12926}"/>
                </c:ext>
              </c:extLst>
            </c:dLbl>
            <c:dLbl>
              <c:idx val="3"/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7-AE0A-4F89-8E0B-2EEB57A12926}"/>
                </c:ext>
              </c:extLst>
            </c:dLbl>
            <c:dLbl>
              <c:idx val="4"/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9-AE0A-4F89-8E0B-2EEB57A12926}"/>
                </c:ext>
              </c:extLst>
            </c:dLbl>
            <c:dLbl>
              <c:idx val="5"/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B-AE0A-4F89-8E0B-2EEB57A12926}"/>
                </c:ext>
              </c:extLst>
            </c:dLbl>
            <c:spPr>
              <a:pattFill prst="shingle">
                <a:fgClr>
                  <a:schemeClr val="dk1">
                    <a:lumMod val="75000"/>
                    <a:lumOff val="25000"/>
                    <a:alpha val="57000"/>
                  </a:schemeClr>
                </a:fgClr>
                <a:bgClr>
                  <a:schemeClr val="bg2">
                    <a:lumMod val="90000"/>
                    <a:alpha val="57000"/>
                  </a:schemeClr>
                </a:bgClr>
              </a:pattFill>
              <a:ln>
                <a:noFill/>
              </a:ln>
            </c:spPr>
            <c:txPr>
              <a:bodyPr/>
              <a:lstStyle/>
              <a:p>
                <a:pPr>
                  <a:defRPr sz="1200" b="1" i="0" u="none" strike="noStrike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1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</c:ext>
            </c:extLst>
          </c:dLbls>
          <c:cat>
            <c:strRef>
              <c:f>Sheet1!$A$2:$A$7</c:f>
              <c:strCache>
                <c:ptCount val="4"/>
                <c:pt idx="0">
                  <c:v>на бумажном носителе </c:v>
                </c:pt>
                <c:pt idx="1">
                  <c:v>в электронной форме</c:v>
                </c:pt>
                <c:pt idx="2">
                  <c:v>по телефону</c:v>
                </c:pt>
                <c:pt idx="3">
                  <c:v>на личном приеме руководителя ОМСУ/ОИВ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1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AE0A-4F89-8E0B-2EEB57A1292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val</c:v>
                </c:pt>
              </c:strCache>
            </c:strRef>
          </c:tx>
          <c:dPt>
            <c:idx val="0"/>
            <c:bubble3D val="0"/>
            <c:spPr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E-AE0A-4F89-8E0B-2EEB57A12926}"/>
              </c:ext>
            </c:extLst>
          </c:dPt>
          <c:dPt>
            <c:idx val="1"/>
            <c:bubble3D val="0"/>
            <c:spPr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10-AE0A-4F89-8E0B-2EEB57A12926}"/>
              </c:ext>
            </c:extLst>
          </c:dPt>
          <c:dPt>
            <c:idx val="2"/>
            <c:bubble3D val="0"/>
            <c:spPr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12-AE0A-4F89-8E0B-2EEB57A12926}"/>
              </c:ext>
            </c:extLst>
          </c:dPt>
          <c:dPt>
            <c:idx val="3"/>
            <c:bubble3D val="0"/>
            <c:spPr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14-AE0A-4F89-8E0B-2EEB57A12926}"/>
              </c:ext>
            </c:extLst>
          </c:dPt>
          <c:dPt>
            <c:idx val="4"/>
            <c:bubble3D val="0"/>
            <c:spPr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16-AE0A-4F89-8E0B-2EEB57A12926}"/>
              </c:ext>
            </c:extLst>
          </c:dPt>
          <c:dPt>
            <c:idx val="5"/>
            <c:bubble3D val="0"/>
            <c:spPr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18-AE0A-4F89-8E0B-2EEB57A12926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</c:spPr>
            <c:txPr>
              <a:bodyPr/>
              <a:lstStyle/>
              <a:p>
                <a:pPr>
                  <a:defRPr sz="1000" b="1" i="0" u="none" strike="noStrike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1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</c:ext>
            </c:extLst>
          </c:dLbls>
          <c:cat>
            <c:strRef>
              <c:f>Sheet1!$A$2:$A$7</c:f>
              <c:strCache>
                <c:ptCount val="4"/>
                <c:pt idx="0">
                  <c:v>на бумажном носителе </c:v>
                </c:pt>
                <c:pt idx="1">
                  <c:v>в электронной форме</c:v>
                </c:pt>
                <c:pt idx="2">
                  <c:v>по телефону</c:v>
                </c:pt>
                <c:pt idx="3">
                  <c:v>на личном приеме руководителя ОМСУ/ОИВ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19-AE0A-4F89-8E0B-2EEB57A1292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val</c:v>
                </c:pt>
              </c:strCache>
            </c:strRef>
          </c:tx>
          <c:dPt>
            <c:idx val="0"/>
            <c:bubble3D val="0"/>
            <c:spPr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1B-AE0A-4F89-8E0B-2EEB57A12926}"/>
              </c:ext>
            </c:extLst>
          </c:dPt>
          <c:dPt>
            <c:idx val="1"/>
            <c:bubble3D val="0"/>
            <c:spPr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1D-AE0A-4F89-8E0B-2EEB57A12926}"/>
              </c:ext>
            </c:extLst>
          </c:dPt>
          <c:dPt>
            <c:idx val="2"/>
            <c:bubble3D val="0"/>
            <c:spPr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1F-AE0A-4F89-8E0B-2EEB57A12926}"/>
              </c:ext>
            </c:extLst>
          </c:dPt>
          <c:dPt>
            <c:idx val="3"/>
            <c:bubble3D val="0"/>
            <c:spPr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21-AE0A-4F89-8E0B-2EEB57A12926}"/>
              </c:ext>
            </c:extLst>
          </c:dPt>
          <c:dPt>
            <c:idx val="4"/>
            <c:bubble3D val="0"/>
            <c:spPr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23-AE0A-4F89-8E0B-2EEB57A12926}"/>
              </c:ext>
            </c:extLst>
          </c:dPt>
          <c:dPt>
            <c:idx val="5"/>
            <c:bubble3D val="0"/>
            <c:spPr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25-AE0A-4F89-8E0B-2EEB57A12926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</c:spPr>
            <c:txPr>
              <a:bodyPr/>
              <a:lstStyle/>
              <a:p>
                <a:pPr>
                  <a:defRPr sz="1000" b="1" i="0" u="none" strike="noStrike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1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</c:ext>
            </c:extLst>
          </c:dLbls>
          <c:cat>
            <c:strRef>
              <c:f>Sheet1!$A$2:$A$7</c:f>
              <c:strCache>
                <c:ptCount val="4"/>
                <c:pt idx="0">
                  <c:v>на бумажном носителе </c:v>
                </c:pt>
                <c:pt idx="1">
                  <c:v>в электронной форме</c:v>
                </c:pt>
                <c:pt idx="2">
                  <c:v>по телефону</c:v>
                </c:pt>
                <c:pt idx="3">
                  <c:v>на личном приеме руководителя ОМСУ/ОИВ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26-AE0A-4F89-8E0B-2EEB57A1292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eparator> </c:separator>
          <c:showLeaderLines val="1"/>
        </c:dLbls>
      </c:pie3DChart>
      <c:spPr>
        <a:prstGeom prst="rect">
          <a:avLst/>
        </a:prstGeom>
        <a:noFill/>
        <a:ln>
          <a:noFill/>
        </a:ln>
      </c:spPr>
    </c:plotArea>
    <c:legend>
      <c:legendPos val="r"/>
      <c:legendEntry>
        <c:idx val="4"/>
        <c:delete val="1"/>
      </c:legendEntry>
      <c:legendEntry>
        <c:idx val="5"/>
        <c:delete val="1"/>
      </c:legendEntry>
      <c:layout>
        <c:manualLayout>
          <c:xMode val="edge"/>
          <c:yMode val="edge"/>
          <c:x val="0.54257"/>
          <c:y val="0.24540000000000001"/>
          <c:w val="0.44674000000000003"/>
          <c:h val="0.55020999999999998"/>
        </c:manualLayout>
      </c:layout>
      <c:overlay val="0"/>
      <c:spPr>
        <a:prstGeom prst="rect">
          <a:avLst/>
        </a:prstGeom>
        <a:solidFill>
          <a:schemeClr val="lt1">
            <a:lumMod val="95000"/>
            <a:alpha val="39000"/>
          </a:schemeClr>
        </a:solidFill>
        <a:ln>
          <a:noFill/>
        </a:ln>
      </c:spPr>
      <c:txPr>
        <a:bodyPr/>
        <a:lstStyle/>
        <a:p>
          <a:pPr>
            <a:defRPr sz="1000" b="1">
              <a:solidFill>
                <a:srgbClr val="610606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xfrm>
      <a:off x="2420325" y="4038600"/>
      <a:ext cx="7583789" cy="2394369"/>
    </a:xfrm>
    <a:prstGeom prst="rect">
      <a:avLst/>
    </a:prstGeom>
    <a:solidFill>
      <a:srgbClr val="68AED4">
        <a:alpha val="5000"/>
      </a:srgbClr>
    </a:solidFill>
    <a:ln w="9525" cap="flat" cmpd="sng" algn="ctr">
      <a:solidFill>
        <a:srgbClr val="002060"/>
      </a:solidFill>
      <a:prstDash val="sysDash"/>
      <a:round/>
    </a:ln>
  </c:spPr>
  <c:txPr>
    <a:bodyPr/>
    <a:lstStyle/>
    <a:p>
      <a:pPr>
        <a:defRPr sz="900"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Лист1!$B$1</c:f>
              <c:strCache>
                <c:ptCount val="1"/>
                <c:pt idx="0">
                  <c:v>май 2026 г.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напрямую от заявителей</c:v>
                </c:pt>
                <c:pt idx="1">
                  <c:v>из иных органов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</c:v>
                </c:pt>
                <c:pt idx="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DC8-4DA7-B09F-A48F7A7028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571171008"/>
        <c:axId val="571178496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Лист1!#REF!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1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ru-RU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Лист1!$A$2:$A$3</c15:sqref>
                        </c15:formulaRef>
                      </c:ext>
                    </c:extLst>
                    <c:strCache>
                      <c:ptCount val="2"/>
                      <c:pt idx="0">
                        <c:v>напрямую от заявителей</c:v>
                      </c:pt>
                      <c:pt idx="1">
                        <c:v>из иных органов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Лист1!#REF!</c15:sqref>
                        </c15:formulaRef>
                      </c:ext>
                    </c:extLst>
                    <c:numCache>
                      <c:formatCode>General</c:formatCode>
                      <c:ptCount val="1"/>
                      <c:pt idx="0">
                        <c:v>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0-EDC8-4DA7-B09F-A48F7A70280C}"/>
                  </c:ext>
                </c:extLst>
              </c15:ser>
            </c15:filteredBarSeries>
          </c:ext>
        </c:extLst>
      </c:barChart>
      <c:catAx>
        <c:axId val="571171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71178496"/>
        <c:crosses val="autoZero"/>
        <c:auto val="1"/>
        <c:lblAlgn val="ctr"/>
        <c:lblOffset val="100"/>
        <c:noMultiLvlLbl val="0"/>
      </c:catAx>
      <c:valAx>
        <c:axId val="5711784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711710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prstGeom prst="rect">
          <a:avLst/>
        </a:prstGeom>
        <a:noFill/>
        <a:ln>
          <a:noFill/>
        </a:ln>
      </c:spPr>
    </c:floor>
    <c:sideWall>
      <c:thickness val="0"/>
      <c:spPr>
        <a:prstGeom prst="rect">
          <a:avLst/>
        </a:prstGeom>
        <a:noFill/>
        <a:ln>
          <a:noFill/>
        </a:ln>
      </c:spPr>
    </c:sideWall>
    <c:backWall>
      <c:thickness val="0"/>
      <c:spPr>
        <a:prstGeom prst="rect">
          <a:avLst/>
        </a:prstGeom>
        <a:noFill/>
        <a:ln>
          <a:noFill/>
        </a:ln>
      </c:spPr>
    </c:backWall>
    <c:plotArea>
      <c:layout>
        <c:manualLayout>
          <c:layoutTarget val="inner"/>
          <c:xMode val="edge"/>
          <c:yMode val="edge"/>
          <c:x val="9.4920000000000004E-2"/>
          <c:y val="8.3779999999999993E-2"/>
          <c:w val="0.30317"/>
          <c:h val="0.75307999999999997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val</c:v>
                </c:pt>
              </c:strCache>
            </c:strRef>
          </c:tx>
          <c:spPr>
            <a:prstGeom prst="rect">
              <a:avLst/>
            </a:prstGeom>
            <a:ln w="12699">
              <a:solidFill>
                <a:srgbClr val="1E4F79"/>
              </a:solidFill>
              <a:prstDash val="sysDot"/>
            </a:ln>
          </c:spPr>
          <c:dPt>
            <c:idx val="0"/>
            <c:bubble3D val="0"/>
            <c:spPr>
              <a:prstGeom prst="rect">
                <a:avLst/>
              </a:prstGeom>
              <a:solidFill>
                <a:schemeClr val="accent1"/>
              </a:solidFill>
              <a:ln w="12699">
                <a:solidFill>
                  <a:srgbClr val="1E4F79"/>
                </a:solidFill>
                <a:prstDash val="sysDot"/>
              </a:ln>
            </c:spPr>
            <c:extLst>
              <c:ext xmlns:c16="http://schemas.microsoft.com/office/drawing/2014/chart" uri="{C3380CC4-5D6E-409C-BE32-E72D297353CC}">
                <c16:uniqueId val="{00000001-3FFA-425D-86CF-8CEF0A2CFE96}"/>
              </c:ext>
            </c:extLst>
          </c:dPt>
          <c:dPt>
            <c:idx val="1"/>
            <c:bubble3D val="0"/>
            <c:spPr>
              <a:prstGeom prst="rect">
                <a:avLst/>
              </a:prstGeom>
              <a:solidFill>
                <a:schemeClr val="accent2"/>
              </a:solidFill>
              <a:ln w="12699">
                <a:solidFill>
                  <a:srgbClr val="1E4F79"/>
                </a:solidFill>
                <a:prstDash val="sysDot"/>
              </a:ln>
            </c:spPr>
            <c:extLst>
              <c:ext xmlns:c16="http://schemas.microsoft.com/office/drawing/2014/chart" uri="{C3380CC4-5D6E-409C-BE32-E72D297353CC}">
                <c16:uniqueId val="{00000003-3FFA-425D-86CF-8CEF0A2CFE96}"/>
              </c:ext>
            </c:extLst>
          </c:dPt>
          <c:dPt>
            <c:idx val="2"/>
            <c:bubble3D val="0"/>
            <c:spPr>
              <a:prstGeom prst="rect">
                <a:avLst/>
              </a:prstGeom>
              <a:solidFill>
                <a:schemeClr val="accent3"/>
              </a:solidFill>
              <a:ln w="12699">
                <a:solidFill>
                  <a:srgbClr val="1E4F79"/>
                </a:solidFill>
                <a:prstDash val="sysDot"/>
              </a:ln>
            </c:spPr>
            <c:extLst>
              <c:ext xmlns:c16="http://schemas.microsoft.com/office/drawing/2014/chart" uri="{C3380CC4-5D6E-409C-BE32-E72D297353CC}">
                <c16:uniqueId val="{00000005-3FFA-425D-86CF-8CEF0A2CFE96}"/>
              </c:ext>
            </c:extLst>
          </c:dPt>
          <c:dPt>
            <c:idx val="3"/>
            <c:bubble3D val="0"/>
            <c:spPr>
              <a:prstGeom prst="rect">
                <a:avLst/>
              </a:prstGeom>
              <a:solidFill>
                <a:schemeClr val="accent4"/>
              </a:solidFill>
              <a:ln w="12699">
                <a:solidFill>
                  <a:srgbClr val="1E4F79"/>
                </a:solidFill>
                <a:prstDash val="sysDot"/>
              </a:ln>
            </c:spPr>
            <c:extLst>
              <c:ext xmlns:c16="http://schemas.microsoft.com/office/drawing/2014/chart" uri="{C3380CC4-5D6E-409C-BE32-E72D297353CC}">
                <c16:uniqueId val="{00000007-3FFA-425D-86CF-8CEF0A2CFE96}"/>
              </c:ext>
            </c:extLst>
          </c:dPt>
          <c:dPt>
            <c:idx val="4"/>
            <c:bubble3D val="0"/>
            <c:spPr>
              <a:prstGeom prst="rect">
                <a:avLst/>
              </a:prstGeom>
              <a:solidFill>
                <a:schemeClr val="accent5"/>
              </a:solidFill>
              <a:ln w="12699">
                <a:solidFill>
                  <a:srgbClr val="1E4F79"/>
                </a:solidFill>
                <a:prstDash val="sysDot"/>
              </a:ln>
            </c:spPr>
            <c:extLst>
              <c:ext xmlns:c16="http://schemas.microsoft.com/office/drawing/2014/chart" uri="{C3380CC4-5D6E-409C-BE32-E72D297353CC}">
                <c16:uniqueId val="{00000009-3FFA-425D-86CF-8CEF0A2CFE96}"/>
              </c:ext>
            </c:extLst>
          </c:dPt>
          <c:dPt>
            <c:idx val="5"/>
            <c:bubble3D val="0"/>
            <c:spPr>
              <a:prstGeom prst="rect">
                <a:avLst/>
              </a:prstGeom>
              <a:solidFill>
                <a:schemeClr val="accent6"/>
              </a:solidFill>
              <a:ln w="12699">
                <a:solidFill>
                  <a:srgbClr val="1E4F79"/>
                </a:solidFill>
                <a:prstDash val="sysDot"/>
              </a:ln>
            </c:spPr>
            <c:extLst>
              <c:ext xmlns:c16="http://schemas.microsoft.com/office/drawing/2014/chart" uri="{C3380CC4-5D6E-409C-BE32-E72D297353CC}">
                <c16:uniqueId val="{0000000B-3FFA-425D-86CF-8CEF0A2CFE96}"/>
              </c:ext>
            </c:extLst>
          </c:dPt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4"/>
                <c:pt idx="0">
                  <c:v>Разъяснено</c:v>
                </c:pt>
                <c:pt idx="1">
                  <c:v>Поддержано</c:v>
                </c:pt>
                <c:pt idx="2">
                  <c:v>Меры приняты</c:v>
                </c:pt>
                <c:pt idx="3">
                  <c:v>Направлено на рассмотрение в иные органы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3FFA-425D-86CF-8CEF0A2CFE96}"/>
            </c:ext>
          </c:extLst>
        </c:ser>
        <c:ser>
          <c:idx val="1"/>
          <c:order val="1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dPt>
            <c:idx val="0"/>
            <c:bubble3D val="0"/>
            <c:spPr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E-3FFA-425D-86CF-8CEF0A2CFE96}"/>
              </c:ext>
            </c:extLst>
          </c:dPt>
          <c:dPt>
            <c:idx val="1"/>
            <c:bubble3D val="0"/>
            <c:spPr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10-3FFA-425D-86CF-8CEF0A2CFE96}"/>
              </c:ext>
            </c:extLst>
          </c:dPt>
          <c:dPt>
            <c:idx val="2"/>
            <c:bubble3D val="0"/>
            <c:spPr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12-3FFA-425D-86CF-8CEF0A2CFE96}"/>
              </c:ext>
            </c:extLst>
          </c:dPt>
          <c:dPt>
            <c:idx val="3"/>
            <c:bubble3D val="0"/>
            <c:spPr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14-3FFA-425D-86CF-8CEF0A2CFE96}"/>
              </c:ext>
            </c:extLst>
          </c:dPt>
          <c:dPt>
            <c:idx val="4"/>
            <c:bubble3D val="0"/>
            <c:spPr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16-3FFA-425D-86CF-8CEF0A2CFE96}"/>
              </c:ext>
            </c:extLst>
          </c:dPt>
          <c:dPt>
            <c:idx val="5"/>
            <c:bubble3D val="0"/>
            <c:spPr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18-3FFA-425D-86CF-8CEF0A2CFE96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</c:spPr>
            <c:txPr>
              <a:bodyPr/>
              <a:lstStyle/>
              <a:p>
                <a:pPr>
                  <a:defRPr sz="1000" b="1" i="0" u="none" strike="noStrike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</c:ext>
            </c:extLst>
          </c:dLbls>
          <c:cat>
            <c:strRef>
              <c:f>Sheet1!$A$2:$A$7</c:f>
              <c:strCache>
                <c:ptCount val="4"/>
                <c:pt idx="0">
                  <c:v>Разъяснено</c:v>
                </c:pt>
                <c:pt idx="1">
                  <c:v>Поддержано</c:v>
                </c:pt>
                <c:pt idx="2">
                  <c:v>Меры приняты</c:v>
                </c:pt>
                <c:pt idx="3">
                  <c:v>Направлено на рассмотрение в иные органы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3FFA-425D-86CF-8CEF0A2CFE96}"/>
            </c:ext>
          </c:extLst>
        </c:ser>
        <c:ser>
          <c:idx val="2"/>
          <c:order val="2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dPt>
            <c:idx val="0"/>
            <c:bubble3D val="0"/>
            <c:spPr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1B-3FFA-425D-86CF-8CEF0A2CFE96}"/>
              </c:ext>
            </c:extLst>
          </c:dPt>
          <c:dPt>
            <c:idx val="1"/>
            <c:bubble3D val="0"/>
            <c:spPr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1D-3FFA-425D-86CF-8CEF0A2CFE96}"/>
              </c:ext>
            </c:extLst>
          </c:dPt>
          <c:dPt>
            <c:idx val="2"/>
            <c:bubble3D val="0"/>
            <c:spPr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1F-3FFA-425D-86CF-8CEF0A2CFE96}"/>
              </c:ext>
            </c:extLst>
          </c:dPt>
          <c:dPt>
            <c:idx val="3"/>
            <c:bubble3D val="0"/>
            <c:spPr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21-3FFA-425D-86CF-8CEF0A2CFE96}"/>
              </c:ext>
            </c:extLst>
          </c:dPt>
          <c:dPt>
            <c:idx val="4"/>
            <c:bubble3D val="0"/>
            <c:spPr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23-3FFA-425D-86CF-8CEF0A2CFE96}"/>
              </c:ext>
            </c:extLst>
          </c:dPt>
          <c:dPt>
            <c:idx val="5"/>
            <c:bubble3D val="0"/>
            <c:spPr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25-3FFA-425D-86CF-8CEF0A2CFE96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</c:spPr>
            <c:txPr>
              <a:bodyPr/>
              <a:lstStyle/>
              <a:p>
                <a:pPr>
                  <a:defRPr sz="1000" b="1" i="0" u="none" strike="noStrike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</c:ext>
            </c:extLst>
          </c:dLbls>
          <c:cat>
            <c:strRef>
              <c:f>Sheet1!$A$2:$A$7</c:f>
              <c:strCache>
                <c:ptCount val="4"/>
                <c:pt idx="0">
                  <c:v>Разъяснено</c:v>
                </c:pt>
                <c:pt idx="1">
                  <c:v>Поддержано</c:v>
                </c:pt>
                <c:pt idx="2">
                  <c:v>Меры приняты</c:v>
                </c:pt>
                <c:pt idx="3">
                  <c:v>Направлено на рассмотрение в иные органы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6-3FFA-425D-86CF-8CEF0A2CFE96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prstGeom prst="rect">
          <a:avLst/>
        </a:prstGeom>
        <a:noFill/>
        <a:ln>
          <a:noFill/>
        </a:ln>
      </c:spPr>
    </c:plotArea>
    <c:legend>
      <c:legendPos val="r"/>
      <c:legendEntry>
        <c:idx val="4"/>
        <c:delete val="1"/>
      </c:legendEntry>
      <c:legendEntry>
        <c:idx val="5"/>
        <c:delete val="1"/>
      </c:legendEntry>
      <c:layout>
        <c:manualLayout>
          <c:xMode val="edge"/>
          <c:yMode val="edge"/>
          <c:x val="0.54468000000000005"/>
          <c:y val="0.25905"/>
          <c:w val="0.43482999999999999"/>
          <c:h val="0.40843000000000002"/>
        </c:manualLayout>
      </c:layout>
      <c:overlay val="0"/>
      <c:spPr>
        <a:prstGeom prst="rect">
          <a:avLst/>
        </a:prstGeom>
        <a:solidFill>
          <a:srgbClr val="69B3DB">
            <a:alpha val="0"/>
          </a:srgb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>
              <a:solidFill>
                <a:srgbClr val="610606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xfrm>
      <a:off x="390149" y="1371599"/>
      <a:ext cx="11631373" cy="4666497"/>
    </a:xfrm>
    <a:prstGeom prst="rect">
      <a:avLst/>
    </a:prstGeom>
    <a:solidFill>
      <a:srgbClr val="69B3DB">
        <a:alpha val="0"/>
      </a:srgbClr>
    </a:solidFill>
    <a:ln w="9525" cap="flat" cmpd="sng" algn="ctr">
      <a:noFill/>
      <a:prstDash val="solid"/>
      <a:round/>
    </a:ln>
  </c:spPr>
  <c:txPr>
    <a:bodyPr/>
    <a:lstStyle/>
    <a:p>
      <a:pPr>
        <a:defRPr sz="900"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05.06.2026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05.06.2026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05.06.2026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05.06.2026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05.06.2026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05.06.2026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05.06.2026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05.06.2026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05.06.2026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05.06.2026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 noChangeAspect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05.06.2026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C18F51-09EC-435C-A3BA-64A766E099C0}" type="datetimeFigureOut">
              <a:rPr lang="ru-RU"/>
              <a:t>05.06.2026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eaLnBrk="1" hangingPunct="1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eaLnBrk="1" hangingPunct="1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>
          <a:gsLst>
            <a:gs pos="0">
              <a:srgbClr val="FCE8E8">
                <a:alpha val="89000"/>
              </a:srgbClr>
            </a:gs>
            <a:gs pos="3000">
              <a:srgbClr val="F7D4D4">
                <a:alpha val="89000"/>
              </a:srgbClr>
            </a:gs>
            <a:gs pos="11000">
              <a:srgbClr val="F8D9D9">
                <a:alpha val="89000"/>
              </a:srgbClr>
            </a:gs>
            <a:gs pos="11000">
              <a:srgbClr val="F7D4D4">
                <a:alpha val="89000"/>
              </a:srgbClr>
            </a:gs>
            <a:gs pos="60000">
              <a:srgbClr val="116999">
                <a:alpha val="89000"/>
              </a:srgbClr>
            </a:gs>
            <a:gs pos="74000">
              <a:srgbClr val="68AED4">
                <a:alpha val="89000"/>
              </a:srgbClr>
            </a:gs>
            <a:gs pos="85000">
              <a:srgbClr val="FADADA">
                <a:alpha val="89000"/>
              </a:srgbClr>
            </a:gs>
            <a:gs pos="92000">
              <a:srgbClr val="ABDBF5">
                <a:alpha val="89000"/>
              </a:srgb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1579485" y="499368"/>
            <a:ext cx="9144000" cy="1122363"/>
          </a:xfrm>
        </p:spPr>
        <p:txBody>
          <a:bodyPr vertOverflow="overflow" horzOverflow="overflow" vert="horz" wrap="square" lIns="91440" tIns="45720" rIns="91440" bIns="45720" numCol="1" spcCol="0" rtlCol="0" fromWordArt="0" anchor="b" anchorCtr="0" forceAA="0" compatLnSpc="0">
            <a:normAutofit fontScale="90000"/>
          </a:bodyPr>
          <a:lstStyle/>
          <a:p>
            <a:pPr algn="ctr">
              <a:defRPr/>
            </a:pPr>
            <a:r>
              <a:rPr lang="ru-RU" sz="2200" b="1" i="0" u="none" strike="noStrike" cap="none" spc="0" dirty="0">
                <a:solidFill>
                  <a:schemeClr val="tx1"/>
                </a:solidFill>
                <a:latin typeface="Sylfaen"/>
                <a:ea typeface="Sylfaen"/>
                <a:cs typeface="Sylfaen"/>
              </a:rPr>
              <a:t>Информационно-статистический обзор обращений граждан, </a:t>
            </a:r>
            <a:endParaRPr sz="2200" dirty="0"/>
          </a:p>
          <a:p>
            <a:pPr algn="ctr">
              <a:defRPr/>
            </a:pPr>
            <a:r>
              <a:rPr lang="ru-RU" sz="2200" b="1" i="0" u="none" strike="noStrike" cap="none" spc="0" dirty="0">
                <a:solidFill>
                  <a:schemeClr val="tx1"/>
                </a:solidFill>
                <a:latin typeface="Sylfaen"/>
                <a:ea typeface="Sylfaen"/>
                <a:cs typeface="Sylfaen"/>
              </a:rPr>
              <a:t>организаций и общественных объединений, поступивших </a:t>
            </a:r>
            <a:endParaRPr sz="2200" dirty="0"/>
          </a:p>
          <a:p>
            <a:pPr algn="ctr">
              <a:defRPr/>
            </a:pPr>
            <a:r>
              <a:rPr lang="ru-RU" sz="2200" b="1" i="0" u="none" strike="noStrike" cap="none" spc="0" dirty="0">
                <a:solidFill>
                  <a:schemeClr val="tx1"/>
                </a:solidFill>
                <a:latin typeface="Sylfaen"/>
                <a:ea typeface="Sylfaen"/>
                <a:cs typeface="Sylfaen"/>
              </a:rPr>
              <a:t>в </a:t>
            </a:r>
            <a:r>
              <a:rPr lang="ru-RU" sz="2200" b="1" dirty="0">
                <a:latin typeface="Sylfaen"/>
                <a:ea typeface="Sylfaen"/>
                <a:cs typeface="Sylfaen"/>
              </a:rPr>
              <a:t>мае</a:t>
            </a:r>
            <a:r>
              <a:rPr lang="ru-RU" sz="2200" b="1" i="0" u="none" strike="noStrike" cap="none" spc="0" dirty="0">
                <a:solidFill>
                  <a:schemeClr val="tx1"/>
                </a:solidFill>
                <a:latin typeface="Sylfaen"/>
                <a:ea typeface="Sylfaen"/>
                <a:cs typeface="Sylfaen"/>
              </a:rPr>
              <a:t> 2026 года в Управление по государственному регулированию цен и тарифов в Белгородской области.</a:t>
            </a:r>
            <a:endParaRPr sz="2200" b="1" i="1" dirty="0">
              <a:latin typeface="Sylfaen"/>
            </a:endParaRPr>
          </a:p>
          <a:p>
            <a:pPr>
              <a:defRPr/>
            </a:pPr>
            <a:endParaRPr sz="2200" dirty="0"/>
          </a:p>
        </p:txBody>
      </p:sp>
      <p:pic>
        <p:nvPicPr>
          <p:cNvPr id="2058902523" name="Picture 2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1942936" y="1686966"/>
            <a:ext cx="8165606" cy="462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>
          <a:gsLst>
            <a:gs pos="5000">
              <a:schemeClr val="bg1">
                <a:alpha val="87999"/>
              </a:schemeClr>
            </a:gs>
            <a:gs pos="12000">
              <a:srgbClr val="68AED4">
                <a:alpha val="87999"/>
              </a:srgbClr>
            </a:gs>
            <a:gs pos="88000">
              <a:srgbClr val="FADADA">
                <a:alpha val="87999"/>
              </a:srgbClr>
            </a:gs>
            <a:gs pos="100000">
              <a:srgbClr val="FFFFFF">
                <a:alpha val="87999"/>
              </a:srgb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57183203" name="Заголовок 1"/>
          <p:cNvSpPr>
            <a:spLocks noGrp="1"/>
          </p:cNvSpPr>
          <p:nvPr>
            <p:ph type="title"/>
          </p:nvPr>
        </p:nvSpPr>
        <p:spPr bwMode="auto">
          <a:xfrm>
            <a:off x="838198" y="365124"/>
            <a:ext cx="10515600" cy="698345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 algn="ctr">
              <a:defRPr/>
            </a:pPr>
            <a:r>
              <a:rPr lang="ru-RU" sz="1800" b="1" i="0" u="none" strike="noStrike" cap="none" spc="0" dirty="0">
                <a:solidFill>
                  <a:schemeClr val="tx1"/>
                </a:solidFill>
                <a:latin typeface="Sylfaen"/>
                <a:ea typeface="Calibri"/>
                <a:cs typeface="Times New Roman"/>
              </a:rPr>
              <a:t>Количество обращений, поступивших в </a:t>
            </a:r>
            <a:r>
              <a:rPr lang="ru-RU" sz="1800" b="1" dirty="0">
                <a:latin typeface="Sylfaen"/>
                <a:ea typeface="Calibri"/>
                <a:cs typeface="Times New Roman"/>
              </a:rPr>
              <a:t>Управление по государственному регулированию цен и тарифов в Белгородской области </a:t>
            </a:r>
            <a:r>
              <a:rPr lang="ru-RU" sz="1800" b="1" i="0" u="none" strike="noStrike" cap="none" spc="0" dirty="0">
                <a:solidFill>
                  <a:schemeClr val="tx1"/>
                </a:solidFill>
                <a:latin typeface="Sylfaen"/>
                <a:ea typeface="Calibri"/>
                <a:cs typeface="Times New Roman"/>
              </a:rPr>
              <a:t>в мае 2026 года</a:t>
            </a:r>
            <a:endParaRPr sz="1800" dirty="0">
              <a:solidFill>
                <a:schemeClr val="tx1"/>
              </a:solidFill>
              <a:latin typeface="Sylfaen"/>
              <a:ea typeface="Calibri"/>
              <a:cs typeface="Times New Roman"/>
            </a:endParaRPr>
          </a:p>
          <a:p>
            <a:pPr>
              <a:defRPr/>
            </a:pPr>
            <a:endParaRPr dirty="0">
              <a:solidFill>
                <a:schemeClr val="tx1"/>
              </a:solidFill>
            </a:endParaRPr>
          </a:p>
        </p:txBody>
      </p:sp>
      <p:graphicFrame>
        <p:nvGraphicFramePr>
          <p:cNvPr id="1791257619" name="Диаграмма 17912576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1246304"/>
              </p:ext>
            </p:extLst>
          </p:nvPr>
        </p:nvGraphicFramePr>
        <p:xfrm>
          <a:off x="410549" y="1063470"/>
          <a:ext cx="6410324" cy="2714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44509654" name="Диаграмма 64450965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0933281"/>
              </p:ext>
            </p:extLst>
          </p:nvPr>
        </p:nvGraphicFramePr>
        <p:xfrm>
          <a:off x="7116149" y="1259246"/>
          <a:ext cx="4543425" cy="23230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68173424" name="Диаграмма 116817342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02619057"/>
              </p:ext>
            </p:extLst>
          </p:nvPr>
        </p:nvGraphicFramePr>
        <p:xfrm>
          <a:off x="2420325" y="4038600"/>
          <a:ext cx="7583789" cy="23943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>
          <a:gsLst>
            <a:gs pos="5000">
              <a:schemeClr val="bg1">
                <a:alpha val="87999"/>
              </a:schemeClr>
            </a:gs>
            <a:gs pos="12000">
              <a:srgbClr val="68AED4">
                <a:alpha val="87999"/>
              </a:srgbClr>
            </a:gs>
            <a:gs pos="88000">
              <a:srgbClr val="FADADA">
                <a:alpha val="87999"/>
              </a:srgbClr>
            </a:gs>
            <a:gs pos="100000">
              <a:srgbClr val="FFFFFF">
                <a:alpha val="87999"/>
              </a:srgb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00189081" name="Заголовок 1"/>
          <p:cNvSpPr>
            <a:spLocks noGrp="1"/>
          </p:cNvSpPr>
          <p:nvPr>
            <p:ph type="title"/>
          </p:nvPr>
        </p:nvSpPr>
        <p:spPr bwMode="auto">
          <a:xfrm>
            <a:off x="838198" y="250824"/>
            <a:ext cx="10515600" cy="682623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 algn="ctr">
              <a:defRPr/>
            </a:pPr>
            <a:r>
              <a:rPr lang="ru-RU" sz="1800" b="1" dirty="0">
                <a:latin typeface="Sylfaen"/>
                <a:ea typeface="Calibri"/>
                <a:cs typeface="Times New Roman"/>
              </a:rPr>
              <a:t>Количество письменных обращений, поступивших в Управление по государственному регулированию цен и тарифов в Белгородской области в мае 2026 года, в разрезе источников поступления</a:t>
            </a:r>
          </a:p>
        </p:txBody>
      </p:sp>
      <p:sp>
        <p:nvSpPr>
          <p:cNvPr id="3" name="AutoShape 2" descr="data:image/png;base64,iVBORw0KGgoAAAANSUhEUgAABFAAAACECAYAAAC3Z98WAAAgAElEQVR4Xu2dBbQtzVVuPxyCu7tDcA8a3ALBQnDycJcgQV6QQHCHENzd3d2Da+DhrsE12BtzUCtvvU733t3n9L33nD6zxvjHf8/evaurZlWXfLXW6keJSQISkIAEJCABCUhAAhKQgAQkIAEJSOAkgUeRjwQkIAEJSEACEpCABCQgAQlIQAISkMBpAgoo9hAJSEACEpCABCQgAQlIQAISkIAEJHCGgAKKXUQCEpCABCQgAQlIQAISkIAEJCABCSig2AckIAEJSEACEpCABCQgAQlIQAISkMDlCGiBcjl+/loCEpCABCQgAQlIQAISkIAEJCCBG0BAAeUGNLJVlIAEJCABCUhAAhKQgAQkIAEJSOByBBRQLsfPX0tAAhKQgAQkIAEJSEACEpCABCRwAwgooNyARraKEpCABCQgAQlIQAISkIAEJCABCVyOgALK5fj5awlIQAISkIAEJCABCUhAAhKQgARuAAEFlBvQyFZRAhKQgAQkIAEJSEACEpCABCQggcsRUEC5HD9/LQEJSEACEpCABCQgAQlIQAISkMANIKCAcgMa2SpKQAISkIAEJCABCUhAAhK4RgSeMMkrJ/m6a1Rmi3oDCCig3IBGtooSkIAEriiBuyb5riS/luTVkvzXFS2nxZKABC5PgDXn/07yQUkekOQjLp+lOUjgRhN4kSQ/nORnk7zcNSTxlUleO8m9k3zrTPl/M8kzJXmeJPzbJIErQUAB5Uo0w40txIsm+emF2n9Rkrce371bkk9t1z17kt+6sdSsuASuL4HnTfKBSd50UoUPTfJh17dallwCEjhD4LGSfH2S10zyBUneLsl/Sk0CFyTwHEk+Jsk9Z37/l0necAgL/euXSfIjM9ez1mTNOZeeJskfz3zxkUk+uH3++GNe+8wkS3srRIJvSPL3SXgepun7hrUFn3/nOFSYXvO4Sf55fEgev5yENfErJvmB8flWNk+Q5O8W6v9lSd48yRIHfvZZSd7vRB496/cc6/n/Hh++UZKvTvKnSZ4xyb9PygEv2vhrk3CtSQJXgoACypVohhtdCMzz3iQJkw4JQYXB8s/H4urVk3xHI/SFSe5zo4lZeQlcPwKPneSTk7zDTNG/JcnruZna1Ki1uP6aJPdK8q5JPi0Ji1IWun+2KTcvlsCtJfCYw9LsFZJ8QpL3ubW3M/cDE3iSIcC9zqjjlyb5xCR/leSNk3xcq/t7TA7f2PM8WRJEgVdp1yGEIIhM06Mm+d4kd29fMIfhTvKw8Rl9+75JHjj+Rtx477FuRSCkTPR50rskeVAS1r0IiFXWP0jyUmPcLitM8v2AJBwu/NQQZ/4oycNbWRCQEC4+PQkHjZdhQ5ngUM/mFye531iLV5nI/3PHfE0xOAz5vCQIVsw90zywNHtwknskYe1e6c2SfPn449HHPcgbgQShpKeXT/KDY33wtOPaA3dvq3ZdCCigXJeWOnY5+6lAqd3UmIEVdf25hsiCSq2J/7H7grU7JgEWY2/RqsYJ3Jck+fwkP3fMKt/SWv1OkmdO8htJXjrJhyd553HHZ0nyu7f07mYugW0EvmKY6CP8YYFSp8/bcvHqm04AC8ZfGRAY+3BZ+YsJlJdI8pPtszmL5d9OwjhZiQO8Gj97dggEXVjhYO+pW/99qiQ/1vJ6gSS/NCnPCw/3Gj5+umbN8qRD9OHzf0mCBUu3yCIv5kbGevL4h0m+L5nkJ5L84VgjMx9clg0WYhxmkHCZeejknsQi+Z7xGWV9vCT/Ormm5/HcSX59fI8VOSIPCdGnC13fmOR1k7BOeKuZTo7A9PRDqEIsM0ngjhNQQLnjTWABkiwJKKj4KPdsst5GUhKQwLUk0K3IMAVGJDVdjsCLj1O5x5lk00/2LncHfy2BfQhgsv9JY5PIJqhO7vfJ3VxuCgEED4QPEpYYiCkI8XMJVxhcWkhT65LnG4LGY7QfYgVZFi31cQkUPf/PSfL244MnT/J7Se4yyvP8Sf5mpjC4EmEp+JAkiDs9IbZQHhJjerm0P1GSXxjWhC84YoT13zHuEzeM2CAvm+RPdmCDleg/Jnm0EWsEN6Ce3nLi5oRrzetPrul5/J8kz9m+//YkrzH+pk6/2L77+CGO/Pg4EJhi/IwhcCHevOpCm/uxBG4rAQWU24rbmy0QmBNQGHhRrpkgn7Up9UKUgASuF4E6XVoyk75etbG0EpDAWgLM3RWvjM0TFigmCWwlwKb+55vY8GxNMJjLi4M3DuBIuJzgLlOJeej+Sb45yRuMD7H0IBhrJVxRsH7GwoSNP9YRJIKdftsQGb6/BW1FbLhIgFNcb3DrIb1vEoQE9mWUjXvh3k6Q1WlCkESYxBoDa4492HA/hCQS5aA8lbDEef8hgj7l+HAubkzPAwsTykYiQHw9+7gwVZ0rf4JJ4+6DVREW59PEwQsWqwhUuPqYJHDHCSig3PEmsAATCxQUZiYsJggS6vqPnqCEeo9rz3TQ/e4kbzvMG+vn5IO5+6nEvTExnibiDHCfaWLSxES0p38afxDsqyfeNsJpPOmFxkSMOWhP+Ir2SOTEMygf0n4dMQ4IGMYEeyph/tlNVafX4stLTJkyD93Cs+dVE9yZ4jziaxbT+CIzKU7TEusKLHyKCWai5Yvc8yVCPUGLK9WE3a/hM94QQWKRMI0jgfkuC6o17bfEg5OU6eKB/PCzxjx2mpau53PMlOf4/VASYg2Q8B3Gh3iaeM66DzjfE0SORRkBHithposr3Vxa01eYY/BNZ9HzITOBYgkcx8nfzyR5irHoZaG2lFj40k64AGBtgf/7NH308M3mmq39cprXi42ynXte92rvU32fPnKR5+UEzkd8tZVTbYbX9IG6yWXHMk5nn2E8m71OXzXcQzBf51S60q9O/j7HgQV/3zTU9UttQjBK5qelVGMrm6+5djtXnvqe4Mo8O9O0VC5O53EV6GnLs730XFV+0znjVD2+aTzfbDZfqV1IX+5/11ec8PfNbn3Oc4hbGhu7Ci7f78u8zun1XL6MP2yamUenidgWtM2UV3f7eK+xUe2/JfYEcwUuCRXfor6nnzKmMX9cpJ5YHsCAjeY0EeuIsZ+0lHf9BpdJxkdcRS7CjXxOtQfj7LQNz7HG3eUcs7n+9E6Nx1QQmbseYYF2I7GWLDGFv2kf3GPY1NMvSbgBlTDA3+VyhuUzIgAHet1lBba4m8zlP1eepc8qgCrfs+5j/Udf5Q1VxLR695kfMubw1h3Wdox3rN+qr1yGDW3NmplU626EK0Qe4rjQ97C+qfUE67epNVnP47XGmoI4KggrJFjyvExd8Xk2iS2DEIS70jQxz5RrFFZsjHEmCdxRAgoodxS/Nx8EliKjo8JjNrgUHbyCS5ENyjkTJpvCCkjL5/iFYmZJwmSTUwb8RkvpZpGNryeRvxmYCYbF6QMTPf6bpJoo2AQizNRJBYsurueUDXNKEiJNCTCUvzay5MVJ3H+MYGEs9kgE7GKRSSCuegUd9WKC5FSDcpK4DxM+ppuUjURZMGdkw4ubU0WXZxOA5Q6R0REOuIZFGfXD1JN8P7b5/CI4oP5v5TntwE88ylRCBUHQ4Iqpa/kpY1qLSevfjh/zm7WsWZDC+hQTBCWEKthUOWhfTH978DWCw1Eu2gQ/XhICCUHKWCgx0bNIrkS+mKz+24b2m/Igwjz+ynyO+Wot2hFlqt/1cp+7nkXI9B6czOEvXJHs6fPwroBtiA8fNVggrGHlVfMAJs/0SxaYLFhY6NIv8c+eprV9hf5OH0QcIdEPWHSzIO3B4siPOB5TsYcFJCIQAehqYVVv7KkNBItG6sVzXybCdVLIPad9jOcYcYXFPgtEnl1Mq3k+6jlmMctGkueI4H5rnteLtPeWvk+/3Pq8bHnLydbnd20fYPzdayxjYc9CnvGLxLjHwpt+xhspGH957jEtpw15tvszdW5M2sqXuWLN2HrZPrilXPRrxo6LPttw5RlZU6+ZoeERH92tzVXTgxDaisCbFV+CuZtNFGMabUvwTxLPIBZsBOasTXSNIeRZG0c2vLzZi3wRWTkxJyEyMb+SL3MtYx+JcYW+w2EHLhiMIf0wgjUJzyYbVITqmiM4RHnHMX7wOeMYgjWiOPNziSnMvVy3tZ70J8Zf5iHGKNYPjL+4f1QqNz3yZo4qVricUE7GRRJjGeVfy21re2xlzVy0htlcn6IutR7DVQbrkFOJ9WBt2rvbKFwR4nirDmvDan/yoj6sEf7XmPdoa/pSxfAgtkdZrLDRxw2F1ON8nCnWI33dD2qYa+ivWGoQNJb+PX0jDYdyrH+oB+3NdXuwYT3E+oo1EaII8zVrTdYNuBbxbCFgMLaQWJ9O5+qexxwHhD/EFNyEpokxmrU7L4yYO8BkDc4aiTQXZ2Yrd6+XwKUJKKBcGqEZ7ECgCygsRpggys+UjTaL7xo863ZsfFDgOZFkMmTBWJsFFkoVoIoTmB68ko0hCyMmYE6t6tTy94c/aeVfmzMmEwZvUjdP5O96fli0lAVHnYbyPfdmsUMiQBgTB7/hnmzqmShrw8eioHxCK+YLmzY2byQWtOVfiyUGEy0bS6wWWAxSny6gIFSw6GKiZwJk4cImEVZs3LtpNVYbnNBchOe0+ctdg89ZMLGx6ZNffz31RVifY0IAMhY+c+WY66osjrqfLqfFCF9YRHST3toAbGk/7rdUjmqP3r8ucn3/DeIOPsjTxCK8Xm/IYrqfxGJZUUFc2aRwIkc/59QboWIubXn22Az1oHpYIWB1QoI1fEj0VcYBFqP1HPRniWeMsYB7k9hoIMDQRgiEiDSc3tF2pGmQurnnmQUjC9iy2On9tDZAt7q9t4wzF3leFppw8eO1z++WPsD4e+653TKWYRHFJqgESOIFILIjsCGO059r3Fx6pk6NSVvb5NzYWhvci/bBi7b7RZ7t3jHW1mupM1Xg6CWz/B5skteo1hzK/Iz4wnzHhq7mdVwnaFdOtmln5k4sRkkIJiWO1Gas/x5BDcuZSownZSnKZ31DzN9slNmEY6nXN4r8Gy6Mp5SxW5X2AKd97Fpbz3olLcI2YyTrntpsVhwZytYD7ddzxYk8AjCiAPM4qSwY1nJbW84uyq5ljRCwhVnvU+XOzWds4OkTpxKCGHNFxTjpayfmv08ZYjvPJX2zYn3AjjbgUI3DFNqTdWgdpLC2oE+zduMaUrdK3TrW1vXTNQhCCveYe3VyxQLB+oc39OzFph8ScCBH3hwYwZqgsqxZewwUxLZpMNeeB+s8gvKy5iT+C1ZQJPora6lugcJcwviNODR1HSpGtGUdgNUB40V5+zsJ7EJAAWUXjGZySQJzMVAwneRUiMSmqHxQ61aY9NapDCp5CRV831X96QTHKRELKRY+LJLWCihMtryGtad6flDeOSXidJNFQgUvmxNQuiniEjaEFRZMdfKBD+w5V53OsHxpe/61GMYChZMTRJN7jwtYsLGhuAjPaR3WbsD676YbiyXWfbFwjkkvR506z/GGMZN7iWQsNlmIY/GANUelElDWtl8JY0vl4OQIYeuUgNLLvXQ95at7XERA4feYi392q2tfoM8x2/LsIW6UIDI1z2XhxCYHcZHERpjF+ZwYyff9VJHFWn/TAt/3YLUsAFlkVrro5vVWt/favn+R52VpfDn1+drnd0sfYMG751hG+dnYIHKRavPMBvCew/qkhLn+fPDvNaLu1jY5N7bWG5Eu2geX+vCpOal+s/XZ7n1jbb3m+lM/VJiLfdSDTbIJZ14m9bmbjRzWAEupx4+469jUIqyWdSO/5zAFKzr6RaVpwFBEWzaLXUhno83hDNZ75aJbggwWUNO1wLSMWO9Rvi31RLAuVy3mZkSYSn09VIFMOyvqiDUOfQxrJQRJTvLnrAfnuG0pZ5VpC+u5vrrEbPo5a5+yoJwLxDq9Hou0OiSAS7mlcB1rK9ZnzBUcFvRgs1hG4u7DYVZZIJWYx2/LEpm2weKJxEELY+FlEuNYHRiSD+Uo16KeL5/Tvog+lBFBYS82zJXlOsv/ee4QGFl3l7sM6+YKGjsXg6bngehSYzB9C1GoBK1iW3XrwXq75WivO+JKiYlzc/9l+PtbCVyIgALKhbD5o50JLL2Fh5PhcmuZBqDrp9fTSZLilWkmJx9sRCthaYHKjXrO4uqcgMJijIUMkzInF5yg47dK6s8PJ1UVw4JFF+bjlGtqgYJvNCbFpKVXtvFdP01nMcCC7lRaK6BM80DkwYIFzjXhbeE5zW/tBqz/rjYW51hvYdLL0e/FwpKTJNxcSLWxw0qi2pW2ZNHMSXYtGEpAWdt+dc+lctT3pwSUufaeXs81S/dgMY6JPGVfskCpeyAclensuWCvW549xDnclkicGnNq21M/+WXDwiZlSUBB2MGUmETsAtw1aMsSWnu+ewkot7q91/b9izwvZ4aM2a/XPr9b+gBCdVkG7TGWUXDGdJ5hNpGcXjL24vqAOTub6f6a3LV1KiBb26SEhqWxtSwH9xJQzo2T03Jsebb7b9fWa64jdeuQcjXo102tOefyQPSouZLvmaOYg8t1on6DG2aJHH1zyzzGRhD3Tawx+C2JDTXfVcKtgHEEK7aar5kD2CRi2VlvZ0FUR8jAJQ1rDxJuDtPXuF6knjwfWMThOsHpPPl2l9P+ClgsAYjbQj0QU+YS1ke4YK3ldpH2WMsaIWsLs2l9yqWGz6fBXqfXwg2BodqHGHMVywyhnn8jKuE2i3UslhLwJPEdnzNv4k5KW3AAR+pxxeqtOnzO+rHeorPQFGc/Zk6rN9N1S6r+Q8pOP6dMWF2W1ehebHhdccURZHxBqMLKudznu8CG9Q1j7DT1PBA8sGitVNae/D1150P4Y33LvbB4mbot8RtclkrIuYzL1NnG8AIJrCWggLKWlNfdSgJLAko/UeYUm0VBLYz7b6YB6jjZZnIkMXFjmlkJYQMTYCYtThHOCSj1u3J9wPKBgFqk/vzwOjn8N+ciiHNtufDUKQKfTQObdsacknA6QuL/cwFG+/VrBRTMQpn8WPxUrBgWifhw49dK2sJz2i+2blb4/TQY3hLrLUx6OVgU4QeNcEZiUcRmnQVqCShY/NB+lVgMwIeFK6km/bXtV/ncTgsUrDfofyxIKkAsQiEnrqcElLnXNZ4yk9367GF2jZUPsQtoi7657f7bLNI4pVoSUHoQaNw3YFtxbog9gFBTJ8N7CSi3ur3X9v3+nF3kN9PndOnvtc/vlj7ApnPPsazKzpjFaXpPBFRko9vT2jrVb7by7a4uc2MrPvv0+b0ElCrnuTmJ67Y+253b2nrN9SU2goi3zMNsams+rmt7sMkeFLJbmdUmDLcKLETKqo85mLmq4p/w7HMYQqrgn3UfXBGJj4RlAZYjJES3isnF37i+Mj4xB2CZWomNIi4TdR9O1RFjyiURAQ/X4VNpbT1h0MV8+kwlxkTmbTaXHAxRfv5frLA85DNEZTiR2LCyJlnLbW05+6Z4LWvKtoXZlOc0Rl5395pey7OPGEbiQKDP6QgCHBjh4st6gEQfrXg5/I2LCUIdc2m3+uHgrV5sQNuUOMVvaJeKDdLLU8FgKRPj0lJiriIOHWtTxLo+P9Zvqn0QdnpA6T3Y9PhU3K/EuS7gsWaulxtUzLxen57H1MKru6fjis/cXXkzNiAw84xP69bzLzdk2GCpuvT66tNPo99KYEcCCig7wjSrCxNYElDIkM19qd0VPI3P2WwxadWbbjjpLlPp7ovZfSp70MMyx1wjoGBejJkxaUlAmav8nAsPQkof/JfMETGB5rp6RvHHrQCXc/faIqBU7AA21RXklsUWC8YtPOfKsXWzQh59w3KK9RYmc+Xo5rplglqLVnyO2YBjYURi0Y3QwsklqQSUte1XbO5EDBQWmHVyxCaIBdqSgEIsHBjghoY5cJmNcwrEqc809tBFnr06YeK33ZKMfljWKSxqESaX4gn1mD24anCqWa9cRDQhCGU/9d5LQLnV7b227/dn7SK/WTs4r31+t4y/bGL3HMuqLpQBl0RcFkgVGHJ6grm2TpXvVr7TWCHk08fWOgXfU0BZMydd5Nnu/WRtveb6Vj3zvKWuYkzUdT3YJFZDuDKSiF1RcUm62y4ulViJkEog629RY8OLCILQwOk5+ZCwVCn3QcQORAo2yP1NfAi6HBggOLBhrvgh/J4NOJvxOjBhbuQQp94KiKUIfXDuxJzfb6ln35RPhRk27xWcFusHXCm6S0ONnVhl8ZyxGeXgiLXKGm5bylltuIU1vNcym+tLFei7+lF/PW5dzzqJflJuKFiOlphU12DlgZUp60jicpD62334G0GsrFPpg1i9kniWet+gv7HmIuH+ioVyT8xjrE9pi2lZyJP+W0yIFcLalf46JwzUK4BZqxLnqfe3Pdjg8l1BuRGksUieijjUsd6ORVyTHtSYevc8eI6I40fi+WDcq2eu+m+xKvGIZ4k1eVnrTftBuYDNjSdzfcbPJHDLCSig3HLE3uAMATYoLFDKFJWBGfNwTogYVFkw1WDMoI75HpMNCnY3feQ2iAGcdNXERGBY1G8G/BJAuK6CtHLqxIDMApz8WGAx6bEBxfeVTTWJjSQLdRYtbNo46SGx2WaTPX0lG9+xiGOSLrcILAM4vaJ8+EeXZQPXUn9OaDgh41SV75gwui8v1zERYxlBgEy4lGLPJI2ZfJmBsunnVKV8RqkfJyZYXVAPFglM/rWpZmGACTRWKZXHKZ5L6j8nA3Aun2A2yNwP8aei5jOZMonWBp/fbGHNJN6DoM4x4aSol4PFDBN4nS7SL6gv96ZNCErJAol2YUInYZaLoFCnU7QRGzH6ydr2W+JB/8J1pSyj6i08fD7Hb+l6+l2/R51EspjhrUokFt5YOk3fwsMijAUpizJSbcj6Qogy8jnPxHRBtfbZo6+wgWRRWq9D5pSNPkf/4/SOelQw6C6gsAnAAgRxFJN6EgssniX+w6yaRP1ot/6Mcz2bH4Ix9j7WXaB4djGJrjcK9LdFcXLJKSX347lc87xepL239P1q7y2/oR8wTpAqLsP485H+t/X53dIH9hrLpoXuwTUR0aaxKbbWaet4VG/hOTe29jllbR9krmGzh0XWlnL99XA/ueizDeO1c8bc3Mfva8OFCNMD+nLijLsIm34ScxUBKdnE83riGtt5RTCbOsbb7krEmIwlYn/VMQIM4j8WBvUKdjao1e+x3qxgszzHbLJxu2GswXKFMR73HoKFlmCMiw+vkq03+OEywfqC+nIN9SAxJ5Af6wzme+ZxyoelxpZ6Mr7iokE/IlEW6sI6oNx3cdfgM9YW/LvEfVxQcE3FlZGYUyTmcp4H1j6kU9ywLtjSHtSd+XAtazb5a5hNX4nbn/Wp1QfuoLBhnYggUSzgXv2hfs+6jfm9xDREMA6j6FvdLRhxhcDkPKvML8QdI3EdBy7MJWVJVW+5qqDtrClYk7HOYj7H8hMLalJ3Z6FslW+Vj3wRT7pVVH1XaxQC4S69feaibBDcWKMhBtXBEc8q82mJNNSPwzXWnZWoO+s6WMzlQZ61Ji1hht92YYW/WX+X5c7Ura63Pf8uN0SsY8rlanqNf0vgthJQQLmtuL3ZhAC+nAThmktl9sgAzcliBfnkWiYpJkESYgYb4wpQVXlhesumisVn9x/GCgHfaiadElr6/RmoWVBME5NrnVr07+bMM+dMy/lNf+vO9K0AlScBxTixrTeVLPkmszEmaBcTENcyaU8TEx9CCZYwS4mJEcEKIWktz7m8WOjP3QdmFVuk/47FBW0695tzrE8xYRHaX2M9LSsnniwuWexgYtsTi24m8nq18dTXnlNKxADSufZjET1XNxZ6bGSniQ1/ud3075au56SIjcWptsU8mUV/P3GtvHnuyv2Fz1jAL1k5zblFbO0rbAzYlExd0egfCBS1eOwCypQRLGizEvBYpLJJqMSzXgFp+YwTWMyOTzFafjL+55uybrld7X2q7yM+bn1eEILKqgizdBbEU3cK6nmR55dxd834W4wvO5axSZmm8o1nQ8x40t+ssrVOLPYRp6dpqU0Q3ipG11w/qrGVTdNl+iAm+8wJa8vFZrW/qWTrs73Ere4/nTPm6o6ZP/Nvn6uX5nvGBTZX01Suq7wO+NSYjgXdnOssYjBzMfNgT2xgGUumbYJogZsOYxCCSb0Gt/8WroxlWK0gnvXEZ1iLIBTPrWvO1ZNNOoIM43BPCMNYKSD2n1oz8RuecURv2F2U26lyIhbN1e0Ua9zIsJw4xazEjbm+VJ+VMDEXUB8xHMG8u2DxOw6WEEWmCSseDnKY4zm8o58iyiE4sw6YS/VmtvqOuYa5vF7FPfebEr3qOw7UWGNWQjBExOvjVs+nYrSci0u2lQ0CKULrXKo3JXKgWNY40+tYXyNyLuXRr2eNzLUVw4Tv2Hti4cMzRpyjHuR5ei+eR8Y05i4Er3IlOtVX/E4Ct5yAAsotR+wNJCABCUhgJYElF56VP9/tMhbUiKycTGPlcJ1TxQ7i9JyTwTkB5brWD2ELSwPcuu5/XStxwHKXCMPGkBP9JUuVA1bdKklgFwK8FQohDOEMS8wjjdsI1QiWHEph6b3kugPIsvhFRMFS5kgcdukoZnJnCCig3Bnu3lUCEpCABB6ZwFURUHDzw/LmCAJKxZDAYgd3iaOkiovDWzVwh6s3Zhylfte5Hv0Vu9PXll7nell2CUjgcgTKmhNrKcbtioO2lCtvVcLdGNGF+DcmCVwJAgooV6IZLIQEJCABCZwIInu74eBWhOCAqxRm+dc14cKA2T1BPTnxm3vDw3WrG26dbMrrzT79LSzXrS5HLi/xCogjhFsKrjEmCUjgZhOomIZYnOA+teQi1ClxAIC7FS+TIM6bSQJXgoACypVoBgshAQlI4MYTINggVgWcOJGI8YLPM8EFj7Dxv/ENvAMA1iwEMKyYT8S9wVe/glLvcAuz2IkAQSKJl4GFEPGW+itwd7qF2ReWNfgAABlISURBVEhAAteEwN1GHEECPhNXasuYTfwT4lyZJHBlCCigXJmmsCASkIAEbjQBgsPNBXCevpL4RkOy8v/f29cITsnbokwSkIAEJCABCUjgthBQQLktmL2JBCQgAQlIQAISkIAEJCABCUhAAteZgALKdW49yy4BCUhAAhKQgAQkIAEJSEACEpDAbSGggHJbMHsTCUhAAhKQgAQkIAEJSEACEpCABK4zAQWU69x6ll0CEpCABCQgAQlIQAISkIAEJCCB20JAAeW2YPYmEpCABO4YgVdM8lVJnmymBETD/9rJ53dJ8rFJeAVuTw9Iwn//nmRrnnes8t5YAhKQgAQkIAEJSEACexFQQNmLpPlIQAISuJoEfiXJ8yZ5aJJ7J3mpJA9uRb3/EEb46LGS/HgS3m6CUHL3JB+a5JXH9V+Y5D5JtuR5NalYKglIQAISkIAEJCABCWwkoICyEZiXS0ACErhmBErswKLkQaPs75bkU8e//yPJ4yZ5eJL7Jfmo8fnLJfmRJI+T5I+TPPH4HHHlS4YosybPa4bL4kpAAhKQgAQkIAEJSGCegAKKPUMCEpDAsQn8cpK7DiuS7xtVfc4kv96q/SRJ/ibJHyR5+iR/keSpkvz3uAaXnvcd//6YJK+1Ic9j07V2EpCABCQgAQlIQAI3hoACyo1paisqAQlI4BEEnifJr46//irJkyd5ruHmw8ffk+RVG697JPnm8ff3J3mlGZZzeYpcAhKQgAQkIAEJSEAChyGggHKYprQiErhRBN4syZeeqPHXjVgd/3CjqKyv7Nsm+Zxx+Wcmeeckr5fk68dnX5TkrVt2XRz5rSTPPnOruTzXl2j+yjcf7kKn8sEa5tuTPF+Srx5CUL/+u5NQtj9sHyIaPemZwn1ekh9Y6GcfneQDm4XOmnpeps8+RZL3TvL+J25ELJuPGGVaulcv9zMl+ZokLzrJE4GM3//XxnuSzQsl+bYkTz3JEwHuW5Ocu+efjd+dy2cOw1JfudfoF9PfVB9/mhETiDL2RFlebfQdXN5OpZ9O8uIr++DnJnmbSWb/NP7Gla6n7xr9D5e5afqMmUDPXPO9LWZR/80SB9z0XnYm/3dKwjhK3Z5xfP8cSX5zZT0v09/XPPe9yK+R5DvHB2vHgT3anThRjzFhR8BuYk2V62R9jWBNLKq1qer0o0le+syPPiHJ+4xrTj07T7Qwni71JT7/yYXfnHuuENnpi0vph5K8wloYXicBCUjgKhFQQLlKrWFZJCCBLQRwO/mF4XLyJ0lY3ONqghhAemCSD9qS4Q269seS3G3U99mS/PbYKE5FlULCZoM4KCQ2ltMNMp/P5bkHUmKvIILURp8NC3FbaHPKwcYXoewHx82+Jcl7JXmVJIhDlZ45ye+NPwiWy2YeN6Y/H+5KLOiJ+0LCjelPk7CBZSPAphdxgvzY2JBee4gFW+p40T5L3V5+cqN3H3UmsC9xaUgE/P2wsXE5V24CA2NpRGJj94JJvmz8zabp3zbek+DEBCAmsZn7piSIUMWU8j/mmXuSx5p8fngBOn2Ffvjc43vePPWwJHCnD73I+PzpRj9+1iS/MT77yyGYEPOHPEhvkuRlhlDxBUk+f8QF4jtc2v4+yWcl+dkk913ZBxHyGKt+bdyDDfJrjn9j5VWbSuqAWElfnz4DCBrkw+e/mIT6kHC7ox5PuJHDE0yeMfLj+WI8KLGnrNJox7XP2kX7O3WZ1pm+g2CBtRwuhiRcEt8wyd+Ov9eWjbz2aPefT/IVY96hCPSPdxhtxhhD2zJuvf4QEB9vwnlNnRjv6Lc/McqMpSBiDKI2PBiraHMEzzXPDi6dfTw915fId+tzhYgFG9I/JnnJ8by81fiMsYY60LdNEpCABK4dAQWUa9dkFlgCEmgE2Oi9xNjcs+hnQ8Smg0SQ1PeQ1iMReJ2xueWL/gaed2yCw2ePjUD9+CnHhpO/2bg9wyTXpTz3wv+NSV53ZFYCCht0Np5YznBSSpkQedgQ/Oe4lo38x41/Y7H0Fq1AbDzY+FIfNiglUvxdEk5qSbXpxp2Ja7sr0/u1vLfU8yJ9ljqzoWazTKpTbv7NpowN5KON79g882pq6nSq3LyKmuuwOGETSvqpYUnBhuxpN9wTXognbOqwBCiR6flbmdlcItCcuif9jJP7c/lMLTg6f069EY8QTurV3YhdCGuVau1Dmdl0kioOEP/GOoUTdjZ8CChYYyBYsfnEYoOEgMIG/iFDyMVKaG0fpM3KOq63JX0Uyw3S44/NZ5V57hngu+pPvb58voUD10/zx8oMq6HfH2LhP48+9jsb6tnLx7O5dYyeqzNtSv+sdipLOfr/2rIxT+zR7ogECNG/20QsngXGEERNRI+fa/ea44yIsFSnansECUQ9+h/WKGXdQtsgBJPo02ufna19aWt/6hZEWM1xsNEtrxDBsAI0SUACEriWBBRQrmWzWWgJSGAQqM0Dp6WcaiGaYD5NepaxsBXW/yOAaECgWBJuLwgCnDCSEBe+ePwbV5g3buCw3mBzQmITD+tKp/Lci/3Sgp/8X2xsYvn3l7cNKH934acsTapMbLI5PWYTjKXBnIAyLf+rJ/mO8eEHJMElZmu6aJ9d2nRzf8QBRAISG0Pu0dO5cj/qOCUuywuEJ9wC1t6TDdMplzrK0oUV/p67J4LVL50BOs1nevlUOEBE/eTJRax9eiDlrxx94FxbIqZ0AeXjxw+29kHq/i/DIgc3McQs0loBpSwX+E2JXucElCUOVef+jGGdxN+469B3yuJjaz3J+6L9nd9uEVDWlg1O5b532XYvdm8/LJH4G9c+3mSGO+Q9h/UJ9ZjjXGLwOQEFVzLcqbCIe4MFAQWRZe2z07mu6UuUfe1zxbWIOohKlbBAedckjBMkBZRzI43fS0ACV5qAAsqVbh4LJwEJnCFQi/PpZWxEODHmzTKm/yGAmT4npghLbLruPjZxxQfXATZzJKwtemwMTllrc91PzM/luRf7UwIKlim1QcFlhHgnPRFf4i7D3J3NQiVORhEKeKsQG+E5AeXRhxUCp6fTdFkBZWufPSVmYNnxpiND2hXXAawn1pSbjc2ntcJwqo0FyUPPCCj9nrjKfeTIAxGuTPWX2n/pnlg9YFlEWpPPXP610cMqh76KS8WnJMEN7Y3GD1j7dGuiBw8rk3P9dUlAuUgfxCUGoYKEBRDWHvTfNRYoc+VcElDOcai8+jNWnxHPhvJgUUG6SD0vM0ZvEVDWlg3rtLLWumy7FyfGFYRpBFtY0a7EjsFNizeg1dvMuH5LnSp/4h8xRn3iGLPmLFC6FeC5Z2eurXufmvYlvlv7XFU+CLn0H9x/pkkB5dxI4/cSkMCVJqCAcqWbx8JJQAJnCHR3CBaqWJ9U3AvMnV9gY6DPowJ/7GFpgRDC5poTTUzye8L0vAtOuIIQ44FEXBncZEhvNzbma/Lci+cpAaVvaqdvCGKjVH72xD/BkqYS5vW4irDQZ6MzFVA4HcbFo4QkLDJw9ylrhssKKLg0bOmzpwSUHmgSNwl4bSk3nCjLzyRBNCIRp4M4MHOuJnzf74kAgGsOaSq+LfWBuXsivOA+syWfaf610avPcb9ho4y1QVlVsfbB6qNe683/S8w41WeXBJSL9EFO6bFmIqbFXDrlwrPGamAth7p3f8Z6e5IPrmCIABep52XG6C1iw9qyEcOJWDGky7Z7b7d3SfLpk4a8TxJiFPW0pU71O8Q1gmUjkmI1Nyeg9KCt557By1ignHuu6nusahhPcKlETMKKiTqQFFBOjTJ+JwEJXHkCCihXvoksoAQkcILANJ4El2JFUYEYCTJab/a4qSDZbHESyAaRE3lcdQg+OJdqoc53vHmkNgQIE1g2PHz46xNgdG2ee3A/JaAg5OBPX28w6a5bPagiJ7jErSDhgsSiniDEmP6TpgJKj5uBaEJgWiwzcH0i7SGgVPDPNX12SUDpcX9wGyDYacX7OFXutxyWJ5xW11tmOOlGKCJhyUN/mRNQpvckDkWJbfx2zo2Iz8/dE8uUvgldyudUn+rCAUIhbkGkqYACT8pc6yAC6VZg16X8lwSUi/TBuXusdeEp1w/yOBcDhWtOcahyTJ8xLHeqLUqEukg9LzNGbxEb1pYNaySsE/do996G3B9X0rK4QCBFsJ2OtVvqRP49MG4FRZ4TUBDc1jyD5HmZGChr+xPiIO5fJMqNpV/FLlJAOTWC+Z0EJHDlCSigXPkmsoASkMACARaqbIAJ3MjClZMuNjjlhkLMDlwCKsbHTQSJ6wp+83A5lWqjjRUCljuVCNDKZw8YH+B/TwyKLXleljuWMWyCS+jgrUG4mfQ3OHAyW2+Q4X4IaHyPlQSJ6wloygYDywcsS3jtbN9Y1lt4uAbrG94ew2ckTnQRTGozzme4YGAxgdDw4eO6LjrN1fsyfbYLKFjTcOKMWFRv0sF6CGsG/ltTbuqO2MJbMnj1KZuaeosOZed5+usmoJy6J6fL1J0YRJWw9iAmA6IIp/N8hwvZuXviinEun6Xg0PQVXM2wLCIRCJexAXENUQkRkIQ7DzFxsKbCOqUSb0vBdYkAwVgP0K4fMr7krSr0/+pnuD0R7wJ+pC19cK5v8KzyWul6Iw/tyNux6MfTZ6DeklMudGVZVW/h4fMtHOotPPWMkT9tDyM25iQEJt5cQ7uufdYu09+X6kw5aoxCLMNaplyM1rYBMY/2avfelu+Z5JPGBwiu09g7W+rE+NTHG4IwI0AQv4XYNLBF0CYGFQIy89yaZ5D+3MfTc32JfLc8VwiuiG8VHwi3I94OhoBZfdu38MyNAH4mAQlcGwIKKNemqSyoBCTQCOCXfypoJZsgNmIsNG9yYhPIwvtcKgGF69hMI5LwVpGecHlAnLpInufuv/T9UjvjLlLxLOq3bI4Rdjid7wnXI8QPFvbE6uB1xGsS5ucEDGUjVIk8akPJZ2wKvmFYavA38RU4iZ57Pedl+2wXUKblZzP/we0Emk3LuXJzDa8Dprw9sbliA4RgsuWe5IEAQbDLaeJVv7xemc3auXuuyQfXomla4ks/QZiYJlwr6MvTN/TUdVjiECS43hbCPcv1o+eFKw4CHWlNH5zre3PuH1zHc8g4NzfW0eZlOdTzRFDjFd7TtMSB9qhXTfff8FYuhCbe1FWJmDqITmvqeZn+vvRb2nH63FM2LB149re0wZ7tXnwQ7P4oyb8OqwviL1XaWidiAdWbx3A1IiAtLqklCve26tZ1p55BhKepmxH5LPUlrsWCaK7/LfUnRJ0eawr3ry4EVbmx+CtBc+6Z8DMJSEACV5aAAsqVbRoLJgEJSEACOxNAZMCahlddY500l9g0E2D2XByB/tuKp8FpLZYKcwLKZatyKgbKZfNe+v2duOetqov5SuBWE0C8wGoJV7ouPN3q+5q/BCQgAQncRgIKKLcRtreSgAQkIIE7SqAElOlrmnuh7jUsSrYIKLy29H7jLRn3vUU1vBNixp245y3CZ7YSuKUEKi4Qr6fGpQr3J5MEJCABCRyQgALKARvVKklAAicJ9FdKHgkVLhL4ml+ltIX17Sg/MSuwLnngCGo4x4oYKw8ZVirEITiXcL8gzweNPLfU+Vze/fs7IWbciXtuYeK1ErjTBHBXIcZUvdEJ1y9ej26SgAQkIIGDElBAOWjDWi0JSEACEjgMAQLfcsJNEE8ScQnukeRht/A13XfinodpMCtyIwiwhiZIccXGIUYSQV0rqO2NgGAlJSABCdw0AgooN63Fra8EJCABCVw3Av310r3sF32V8pr634l7rimX10jgKhHob/554fGmqatUPssiAQlIQAI7E1BA2Rmo2UlAAhKQgAQkIAEJSEACEpCABCRwPAIKKMdrU2skAQlIQAISkIAEJCABCUhAAhKQwM4EFFB2Bmp2EpCABCQgAQlIQAISkIAEJCABCRyPgALK8drUGklAAhKQgAQkIAEJSEACEpCABCSwMwEFlJ2Bmp0EJCABCUhAAhKQgAQkIAEJSEACxyOggHK8NrVGEpCABCQgAQlIQAISkIAEJCABCexMQAFlZ6BmJwEJSEACEpCABCQgAQlIQAISkMDxCCigHK9NrZEEJCABCUhAAhKQgAQkIAEJSEACOxNQQNkZqNlJQAISkIAEJCABCUhAAhKQgAQkcDwCCijHa1NrJAEJSEACEpCABCQgAQlIQAISkMDOBBRQdgZqdhKQgAQkIAEJSEACEpCABCQgAQkcj4ACyvHa1BpJQAISkIAEJCABCUhAAhKQgAQksDMBBZSdgZqdBCQgAQlIQAISkIAEJCABCUhAAscjoIByvDa1RhKQgAQkIAEJSEACEpCABCQgAQnsTEABZWegZicBCUhAAhKQgAQkIAEJSEACEpDA8QgooByvTa2RBCQgAQlIQAISkIAEJCABCUhAAjsTUEDZGajZSUACEpCABCQgAQlIQAISkIAEJHA8Agoox2tTayQBCUhAAhKQgAQkIAEJSEACEpDAzgQUUHYGanYSkIAEJCABCUhAAhKQgAQkIAEJHI+AAsrx2tQaSUACEpCABCQgAQlIQAISkIAEJLAzAQWUnYGanQQkIAEJSEACEpCABCQgAQlIQALHI6CAcrw2tUYSkIAEJCABCUhAAhKQgAQkIAEJ7ExAAWVnoGYnAQlIQAISkIAEJCABCUhAAhKQwPEIKKAcr02tkQQkIAEJSEACEpCABCQgAQlIQAI7E1BA2Rmo2UlAAhKQgAQkIAEJSEACEpCABCRwPAIKKMdrU2skAQlIQAISkIAEJCABCUhAAhKQwM4EFFB2Bmp2EpCABCQgAQlIQAISkIAEJCABCRyPgALK8drUGklAAhKQgAQkIAEJSEACEpCABCSwMwEFlJ2Bmp0EJCABCUhAAhKQgAQkIAEJSEACxyOggHK8NrVGEpCABCQgAQlIQAISkIAEJCABCexMQAFlZ6BmJwEJSEACEpCABCQgAQlIQAISkMDxCCigHK9NrZEEJCABCUhAAhKQgAQkIAEJSEACOxNQQNkZqNlJQAISkIAEJCABCUhAAhKQgAQkcDwCCijHa1NrJAEJSEACEpCABCQgAQlIQAISkMDOBBRQdgZqdhKQgAQkIAEJSEACEpCABCQgAQkcj4ACyvHa1BpJQAISkIAEJCABCUhAAhKQgAQksDMBBZSdgZqdBCQgAQlIQAISkIAEJCABCUhAAscjoIByvDa1RhKQgAQkIAEJSEACEpCABCQgAQnsTEABZWegZicBCUhAAhKQgAQkIAEJSEACEpDA8QgooByvTa2RBCQgAQlIQAISkIAEJCABCUhAAjsTUEDZGajZSUACEpCABCQgAQlIQAISkIAEJHA8Agoox2tTayQBCUhAAhKQgAQkIAEJSEACEpDAzgQUUHYGanYSkIAEJCABCUhAAhKQgAQkIAEJHI+AAsrx2tQaSUACEpCABCQgAQlIQAISkIAEJLAzAQWUnYGanQQkIAEJSEACEpCABCQgAQlIQALHI6CAcrw2tUYSkIAEJCABCUhAAhKQgAQkIAEJ7ExAAWVnoGYnAQlIQAISkIAEJCABCUhAAhKQwPEIKKAcr02tkQQkIAEJSEACEpCABCQgAQlIQAI7E1BA2Rmo2UlAAhKQgAQkIAEJSEACEpCABCRwPAIKKMdrU2skAQlIQAISkIAEJCABCUhAAhKQwM4EFFB2Bmp2EpCABCQgAQlIQAISkIAEJCABCRyPgALK8drUGklAAhKQgAQkIAEJSEACEpCABCSwMwEFlJ2Bmp0EJCABCUhAAhKQgAQkIAEJSEACxyOggHK8NrVGEpCABCQgAQlIQAISkIAEJCABCexMQAFlZ6BmJwEJSEACEpCABCQgAQlIQAISkMDxCCigHK9NrZEEJCABCUhAAhKQgAQkIAEJSEACOxNQQNkZqNlJQAISkIAEJCABCUhAAhKQgAQkcDwCCijHa1NrJAEJSEACEpCABCQgAQlIQAISkMDOBBRQdgZqdhKQgAQkIAEJSEACEpCABCQgAQkcj4ACyvHa1BpJQAISkIAEJCABCUhAAhKQgAQksDMBBZSdgZqdBCQgAQlIQAISkIAEJCABCUhAAscjoIByvDa1RhKQgAQkIAEJSEACEpCABCQgAQnsTEABZWegZicBCUhAAhKQgAQkIAEJSEACEpDA8QgooByvTa2RBCQgAQlIQAISkIAEJCABCUhAAjsTUEDZGajZSUACEpCABCQgAQlIQAISkIAEJHA8Agoox2tTayQBCUhAAhKQgAQkIAEJSEACEpDAzgQUUHYGanYSkIAEJCABCUhAAhKQgAQkIAEJHI+AAsrx2tQaSUACEpCABCQgAQlIQAISkIAEJLAzAQWUnYGanQQkIAEJSEACEpCABCQgAQlIQALHI6CAcrw2tUYSkIAEJCABCUhAAhKQgAQkIAEJ7ExAAWVnoGYnAQlIQAISkIAEJCABCUhAAhKQwPEIKKAcr02tkQQkIAEJSEACEpCABCQgAQlIQAI7E1BA2Rmo2UlAAhKQgAQkIAEJSEACEpCABCRwPAIKKMdrU2skAQlIQAISkIAEJCABCUhAAhKQwM4EFFB2Bmp2EpCABCQgAQlIQAISkIAEJCABCRyPgALK8drUGklAAhKQgAQkIAEJSEACEpCABCSwM4H/Cx2cIFfHIFG3AAAAAElFTkSuQmCC"/>
          <p:cNvSpPr>
            <a:spLocks noChangeAspect="1" noChangeArrowheads="1"/>
          </p:cNvSpPr>
          <p:nvPr/>
        </p:nvSpPr>
        <p:spPr bwMode="auto">
          <a:xfrm>
            <a:off x="155575" y="-2095500"/>
            <a:ext cx="10515600" cy="125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656202518"/>
              </p:ext>
            </p:extLst>
          </p:nvPr>
        </p:nvGraphicFramePr>
        <p:xfrm>
          <a:off x="2032000" y="1340768"/>
          <a:ext cx="8128000" cy="47975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83229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>
          <a:gsLst>
            <a:gs pos="5000">
              <a:schemeClr val="bg1">
                <a:alpha val="87999"/>
              </a:schemeClr>
            </a:gs>
            <a:gs pos="12000">
              <a:srgbClr val="68AED4">
                <a:alpha val="87999"/>
              </a:srgbClr>
            </a:gs>
            <a:gs pos="88000">
              <a:srgbClr val="FADADA">
                <a:alpha val="87999"/>
              </a:srgbClr>
            </a:gs>
            <a:gs pos="100000">
              <a:srgbClr val="FFFFFF">
                <a:alpha val="87999"/>
              </a:srgb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6566545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198" y="250824"/>
            <a:ext cx="10515600" cy="682623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>
              <a:defRPr/>
            </a:pPr>
            <a:r>
              <a:rPr lang="ru-RU" sz="1600" b="1" i="0" u="none" strike="noStrike" cap="none" spc="0">
                <a:solidFill>
                  <a:schemeClr val="tx1"/>
                </a:solidFill>
                <a:latin typeface="Sylfaen"/>
                <a:ea typeface="Sylfaen"/>
                <a:cs typeface="Sylfaen"/>
              </a:rPr>
              <a:t>Количество наименований вопросов, представляющих для заявителей наибольший интерес</a:t>
            </a:r>
            <a:endParaRPr>
              <a:solidFill>
                <a:schemeClr val="tx1"/>
              </a:solidFill>
            </a:endParaRPr>
          </a:p>
        </p:txBody>
      </p:sp>
      <p:graphicFrame>
        <p:nvGraphicFramePr>
          <p:cNvPr id="1088603744" name="Таблица 108860374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5152431"/>
              </p:ext>
            </p:extLst>
          </p:nvPr>
        </p:nvGraphicFramePr>
        <p:xfrm>
          <a:off x="296249" y="1200150"/>
          <a:ext cx="10670342" cy="4831892"/>
        </p:xfrm>
        <a:graphic>
          <a:graphicData uri="http://schemas.openxmlformats.org/drawingml/2006/table">
            <a:tbl>
              <a:tblPr firstRow="1" bandRow="1">
                <a:tableStyleId>{C84A2897-29E4-4A81-AED1-2D8CD21C248C}</a:tableStyleId>
              </a:tblPr>
              <a:tblGrid>
                <a:gridCol w="81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5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31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971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36839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400">
                          <a:solidFill>
                            <a:srgbClr val="002060"/>
                          </a:solidFill>
                          <a:latin typeface="Asana Math"/>
                          <a:cs typeface="Asana Math"/>
                        </a:rPr>
                        <a:t>№п/п</a:t>
                      </a:r>
                    </a:p>
                  </a:txBody>
                  <a:tcPr anchor="ctr">
                    <a:solidFill>
                      <a:srgbClr val="60A4C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400">
                          <a:solidFill>
                            <a:srgbClr val="002060"/>
                          </a:solidFill>
                          <a:latin typeface="Asana Math"/>
                          <a:cs typeface="Asana Math"/>
                        </a:rPr>
                        <a:t>Наименование вопроса</a:t>
                      </a:r>
                    </a:p>
                  </a:txBody>
                  <a:tcPr anchor="ctr">
                    <a:solidFill>
                      <a:srgbClr val="60A4C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400">
                          <a:solidFill>
                            <a:srgbClr val="002060"/>
                          </a:solidFill>
                          <a:latin typeface="Asana Math"/>
                          <a:cs typeface="Asana Math"/>
                        </a:rPr>
                        <a:t>Количество</a:t>
                      </a:r>
                    </a:p>
                  </a:txBody>
                  <a:tcPr anchor="ctr">
                    <a:solidFill>
                      <a:srgbClr val="60A4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i="0" u="none" strike="noStrike" cap="none" spc="0" dirty="0">
                          <a:ln cmpd="sng">
                            <a:tailEnd len="lg"/>
                          </a:ln>
                          <a:solidFill>
                            <a:srgbClr val="002060"/>
                          </a:solidFill>
                          <a:latin typeface="Asana Math"/>
                          <a:ea typeface="Times New Roman"/>
                          <a:cs typeface="Asana Math"/>
                        </a:rPr>
                        <a:t>в % от общего </a:t>
                      </a:r>
                      <a:endParaRPr sz="1400" dirty="0">
                        <a:solidFill>
                          <a:srgbClr val="002060"/>
                        </a:solidFill>
                        <a:latin typeface="Asana Math"/>
                        <a:cs typeface="Asana Math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i="0" u="none" strike="noStrike" cap="none" spc="0" dirty="0">
                          <a:ln cmpd="sng">
                            <a:tailEnd len="lg"/>
                          </a:ln>
                          <a:solidFill>
                            <a:srgbClr val="002060"/>
                          </a:solidFill>
                          <a:latin typeface="Asana Math"/>
                          <a:ea typeface="Times New Roman"/>
                          <a:cs typeface="Asana Math"/>
                        </a:rPr>
                        <a:t>количества обращений </a:t>
                      </a:r>
                      <a:endParaRPr sz="1400" dirty="0">
                        <a:solidFill>
                          <a:srgbClr val="002060"/>
                        </a:solidFill>
                        <a:latin typeface="Asana Math"/>
                        <a:cs typeface="Asana Math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i="0" u="none" strike="noStrike" cap="none" spc="0" dirty="0">
                          <a:ln cmpd="sng">
                            <a:tailEnd len="lg"/>
                          </a:ln>
                          <a:solidFill>
                            <a:srgbClr val="002060"/>
                          </a:solidFill>
                          <a:latin typeface="Asana Math"/>
                          <a:ea typeface="Times New Roman"/>
                          <a:cs typeface="Asana Math"/>
                        </a:rPr>
                        <a:t>за май 2026 г.</a:t>
                      </a:r>
                      <a:endParaRPr sz="1400" dirty="0">
                        <a:solidFill>
                          <a:srgbClr val="002060"/>
                        </a:solidFill>
                        <a:latin typeface="Asana Math"/>
                        <a:cs typeface="Asana Math"/>
                      </a:endParaRPr>
                    </a:p>
                  </a:txBody>
                  <a:tcPr anchor="ctr">
                    <a:solidFill>
                      <a:srgbClr val="60A4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1738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200"/>
                        <a:t>1.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dirty="0"/>
                        <a:t>По вопросу увеличения тарифов на жилищно-коммунальные услуги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dirty="0"/>
                        <a:t>1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dirty="0"/>
                        <a:t>25%</a:t>
                      </a:r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2663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dirty="0"/>
                        <a:t>2.</a:t>
                      </a:r>
                      <a:endParaRPr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dirty="0"/>
                        <a:t>Рост тарифов на воду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dirty="0"/>
                        <a:t>1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dirty="0"/>
                        <a:t>25%</a:t>
                      </a:r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2663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200"/>
                        <a:t>3.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dirty="0"/>
                        <a:t>По вопросу подключения к электросетям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dirty="0"/>
                        <a:t>2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dirty="0"/>
                        <a:t>50%</a:t>
                      </a:r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2663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200"/>
                        <a:t>4.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2663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200"/>
                        <a:t>5.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2663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200"/>
                        <a:t>6.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>
          <a:gsLst>
            <a:gs pos="5000">
              <a:schemeClr val="bg1">
                <a:alpha val="87999"/>
              </a:schemeClr>
            </a:gs>
            <a:gs pos="12000">
              <a:srgbClr val="68AED4">
                <a:alpha val="87999"/>
              </a:srgbClr>
            </a:gs>
            <a:gs pos="88000">
              <a:srgbClr val="FADADA">
                <a:alpha val="87999"/>
              </a:srgbClr>
            </a:gs>
            <a:gs pos="100000">
              <a:srgbClr val="FFFFFF">
                <a:alpha val="87999"/>
              </a:srgb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00189081" name="Заголовок 1"/>
          <p:cNvSpPr>
            <a:spLocks noGrp="1"/>
          </p:cNvSpPr>
          <p:nvPr>
            <p:ph type="title"/>
          </p:nvPr>
        </p:nvSpPr>
        <p:spPr bwMode="auto">
          <a:xfrm>
            <a:off x="838198" y="250824"/>
            <a:ext cx="10515600" cy="682623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 algn="ctr">
              <a:defRPr/>
            </a:pPr>
            <a:r>
              <a:rPr lang="ru-RU" sz="1800" b="1" i="0" u="none" strike="noStrike" cap="none" spc="0" dirty="0">
                <a:solidFill>
                  <a:schemeClr val="tx1"/>
                </a:solidFill>
                <a:latin typeface="Sylfaen"/>
                <a:ea typeface="Calibri"/>
                <a:cs typeface="Times New Roman"/>
              </a:rPr>
              <a:t>Результаты рассмотрения письменных обращений в мае 2026 года</a:t>
            </a:r>
            <a:endParaRPr sz="1800" dirty="0">
              <a:solidFill>
                <a:schemeClr val="tx1"/>
              </a:solidFill>
            </a:endParaRPr>
          </a:p>
        </p:txBody>
      </p:sp>
      <p:graphicFrame>
        <p:nvGraphicFramePr>
          <p:cNvPr id="1143596827" name="Диаграмма 114359682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141791"/>
              </p:ext>
            </p:extLst>
          </p:nvPr>
        </p:nvGraphicFramePr>
        <p:xfrm>
          <a:off x="407368" y="1412776"/>
          <a:ext cx="11631373" cy="4666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Форма обзора обращений (1)</Template>
  <TotalTime>188</TotalTime>
  <Words>152</Words>
  <Application>Microsoft Office PowerPoint</Application>
  <DocSecurity>0</DocSecurity>
  <PresentationFormat>Широкоэкранный</PresentationFormat>
  <Paragraphs>32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Asana Math</vt:lpstr>
      <vt:lpstr>Sylfaen</vt:lpstr>
      <vt:lpstr>Тема Office</vt:lpstr>
      <vt:lpstr>Информационно-статистический обзор обращений граждан,  организаций и общественных объединений, поступивших  в мае 2026 года в Управление по государственному регулированию цен и тарифов в Белгородской области. </vt:lpstr>
      <vt:lpstr>Количество обращений, поступивших в Управление по государственному регулированию цен и тарифов в Белгородской области в мае 2026 года </vt:lpstr>
      <vt:lpstr>Количество письменных обращений, поступивших в Управление по государственному регулированию цен и тарифов в Белгородской области в мае 2026 года, в разрезе источников поступления</vt:lpstr>
      <vt:lpstr>Количество наименований вопросов, представляющих для заявителей наибольший интерес</vt:lpstr>
      <vt:lpstr>Результаты рассмотрения письменных обращений в мае 2026 года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Информационно-статистический обзор обращений граждан,  организаций и общественных объединений, поступивших  в ____ 202_ года в (наименование ОМСУ/ОИВ)</dc:title>
  <dc:subject/>
  <dc:creator>vinakova_sa</dc:creator>
  <cp:keywords/>
  <dc:description/>
  <cp:lastModifiedBy>Приемная</cp:lastModifiedBy>
  <cp:revision>32</cp:revision>
  <dcterms:created xsi:type="dcterms:W3CDTF">2026-01-29T11:34:09Z</dcterms:created>
  <dcterms:modified xsi:type="dcterms:W3CDTF">2026-06-05T06:48:06Z</dcterms:modified>
  <cp:category/>
  <dc:identifier/>
  <cp:contentStatus/>
  <dc:language/>
  <cp:version/>
</cp:coreProperties>
</file>